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1"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hcwvDCMRhAUZA/ikZ3Je8s3nenAQ=="/>
    </p:ext>
    <p:ext uri="GoogleSlidesCustomDataVersion2">
      <go:slidesCustomData xmlns="" xmlns:p15="http://schemas.microsoft.com/office/powerpoint/2012/main" xmlns:go="http://customooxmlschemas.google.com/" r:id="rId22" roundtripDataSignature="AMtx7mgQHYAfu9UrjpQOLxXr5ZdwAcQtL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0" autoAdjust="0"/>
    <p:restoredTop sz="83573" autoAdjust="0"/>
  </p:normalViewPr>
  <p:slideViewPr>
    <p:cSldViewPr snapToGrid="0">
      <p:cViewPr varScale="1">
        <p:scale>
          <a:sx n="93" d="100"/>
          <a:sy n="93" d="100"/>
        </p:scale>
        <p:origin x="1236" y="9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00" d="100"/>
          <a:sy n="100" d="100"/>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26" Type="http://schemas.openxmlformats.org/officeDocument/2006/relationships/tableStyles" Target="tableStyles.xml"/><Relationship Id="rId3" Type="http://schemas.openxmlformats.org/officeDocument/2006/relationships/slide" Target="slides/slide2.xml"/><Relationship Id="rId21" Type="http://customschemas.google.com/relationships/presentationmetadata" Target="NULL"/><Relationship Id="rId7" Type="http://schemas.openxmlformats.org/officeDocument/2006/relationships/slide" Target="slides/slide6.xml"/><Relationship Id="rId12" Type="http://schemas.openxmlformats.org/officeDocument/2006/relationships/slide" Target="slides/slide11.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customschemas.google.com/relationships/presentationmetadata" Target="NULL"/></Relationships>
</file>

<file path=ppt/media/image1.jpg>
</file>

<file path=ppt/media/image10.png>
</file>

<file path=ppt/media/image11.jpg>
</file>

<file path=ppt/media/image12.jpg>
</file>

<file path=ppt/media/image13.jp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2"/>
            <a:ext cx="3038475" cy="465138"/>
          </a:xfrm>
          <a:prstGeom prst="rect">
            <a:avLst/>
          </a:prstGeom>
          <a:noFill/>
          <a:ln>
            <a:noFill/>
          </a:ln>
        </p:spPr>
        <p:txBody>
          <a:bodyPr spcFirstLastPara="1" wrap="square" lIns="93150" tIns="46575" rIns="93150" bIns="46575" numCol="1"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338" y="2"/>
            <a:ext cx="3038475" cy="465138"/>
          </a:xfrm>
          <a:prstGeom prst="rect">
            <a:avLst/>
          </a:prstGeom>
          <a:noFill/>
          <a:ln>
            <a:noFill/>
          </a:ln>
        </p:spPr>
        <p:txBody>
          <a:bodyPr spcFirstLastPara="1" wrap="square" lIns="93150" tIns="46575" rIns="93150" bIns="46575" numCol="1"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lvl1pPr marL="457200" marR="0" lvl="0"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2pPr>
            <a:lvl3pPr marL="1371600" marR="0" lvl="2"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4pPr>
            <a:lvl5pPr marL="2286000" marR="0" lvl="4"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475" cy="465138"/>
          </a:xfrm>
          <a:prstGeom prst="rect">
            <a:avLst/>
          </a:prstGeom>
          <a:noFill/>
          <a:ln>
            <a:noFill/>
          </a:ln>
        </p:spPr>
        <p:txBody>
          <a:bodyPr spcFirstLastPara="1" wrap="square" lIns="93150" tIns="46575" rIns="93150" bIns="46575" numCol="1"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numCol="1"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ssa.gov/accessibility/testmethod.html?tab=1"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mailto:Laura.b.miller@gsa.gov"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mailto:Section.508@gsa.gov"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youtu.be/m_U_swyxZuw?si=lieelsWMaUHJnPqY"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Google Shape;22;p1: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0" lvl="0" indent="0" algn="l" rtl="0">
              <a:lnSpc>
                <a:spcPct val="100000"/>
              </a:lnSpc>
              <a:spcBef>
                <a:spcPts val="480"/>
              </a:spcBef>
              <a:spcAft>
                <a:spcPts val="0"/>
              </a:spcAft>
              <a:buSzPts val="1400"/>
              <a:buNone/>
            </a:pPr>
            <a:endParaRPr/>
          </a:p>
        </p:txBody>
      </p:sp>
      <p:sp>
        <p:nvSpPr>
          <p:cNvPr id="23" name="Google Shape;23;p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5: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0" marR="0" lvl="2" indent="0" algn="l" rtl="0">
              <a:lnSpc>
                <a:spcPct val="100000"/>
              </a:lnSpc>
              <a:spcBef>
                <a:spcPts val="650"/>
              </a:spcBef>
              <a:spcAft>
                <a:spcPts val="0"/>
              </a:spcAft>
              <a:buNone/>
            </a:pPr>
            <a:r>
              <a:rPr lang="en-US" sz="1200" b="0" i="0" u="none" strike="noStrike" cap="none" dirty="0">
                <a:solidFill>
                  <a:srgbClr val="0B3F3A"/>
                </a:solidFill>
                <a:latin typeface="Arial"/>
                <a:ea typeface="Arial"/>
                <a:cs typeface="Arial"/>
                <a:sym typeface="Arial"/>
              </a:rPr>
              <a:t>SSA </a:t>
            </a:r>
            <a:r>
              <a:rPr lang="en-US" sz="1200" b="0" i="0" u="sng" strike="noStrike" cap="none" dirty="0">
                <a:solidFill>
                  <a:srgbClr val="0B3F3A"/>
                </a:solidFill>
                <a:latin typeface="Arial"/>
                <a:ea typeface="Arial"/>
                <a:cs typeface="Arial"/>
                <a:sym typeface="Arial"/>
                <a:hlinkClick r:id="rId3">
                  <a:extLst>
                    <a:ext uri="{A12FA001-AC4F-418D-AE19-62706E023703}">
                      <ahyp:hlinkClr xmlns:ahyp="http://schemas.microsoft.com/office/drawing/2018/hyperlinkcolor" val="tx"/>
                    </a:ext>
                  </a:extLst>
                </a:hlinkClick>
              </a:rPr>
              <a:t>publicly available checklist</a:t>
            </a:r>
            <a:r>
              <a:rPr lang="en-US" sz="1200" b="0" i="0" u="none" strike="noStrike" cap="none" dirty="0">
                <a:solidFill>
                  <a:srgbClr val="0B3F3A"/>
                </a:solidFill>
                <a:latin typeface="Arial"/>
                <a:ea typeface="Arial"/>
                <a:cs typeface="Arial"/>
                <a:sym typeface="Arial"/>
              </a:rPr>
              <a:t>:  </a:t>
            </a:r>
            <a:r>
              <a:rPr lang="en-US" sz="1200" b="1" i="0" u="none" strike="noStrike" cap="none" dirty="0">
                <a:solidFill>
                  <a:srgbClr val="0B3F3A"/>
                </a:solidFill>
                <a:latin typeface="Arial"/>
                <a:ea typeface="Arial"/>
                <a:cs typeface="Arial"/>
                <a:sym typeface="Arial"/>
              </a:rPr>
              <a:t>https://www.ssa.gov/accessibility/testmethod.html?tab=1</a:t>
            </a:r>
            <a:endParaRPr lang="en-US" sz="1050" b="1" i="0" u="none" strike="noStrike" cap="none" dirty="0">
              <a:solidFill>
                <a:srgbClr val="0B3F3A"/>
              </a:solidFill>
              <a:latin typeface="Arial"/>
              <a:ea typeface="Arial"/>
              <a:cs typeface="Arial"/>
              <a:sym typeface="Arial"/>
            </a:endParaRPr>
          </a:p>
          <a:p>
            <a:pPr marL="0" lvl="0" indent="0" algn="l" rtl="0">
              <a:lnSpc>
                <a:spcPct val="100000"/>
              </a:lnSpc>
              <a:spcBef>
                <a:spcPts val="480"/>
              </a:spcBef>
              <a:spcAft>
                <a:spcPts val="0"/>
              </a:spcAft>
              <a:buSzPts val="1400"/>
              <a:buNone/>
            </a:pPr>
            <a:endParaRPr dirty="0"/>
          </a:p>
        </p:txBody>
      </p:sp>
      <p:sp>
        <p:nvSpPr>
          <p:cNvPr id="113" name="Google Shape;113;p25: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26: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0" lvl="0" indent="0" algn="l" rtl="0">
              <a:lnSpc>
                <a:spcPct val="100000"/>
              </a:lnSpc>
              <a:spcBef>
                <a:spcPts val="480"/>
              </a:spcBef>
              <a:spcAft>
                <a:spcPts val="0"/>
              </a:spcAft>
              <a:buSzPts val="1400"/>
              <a:buNone/>
            </a:pPr>
            <a:endParaRPr/>
          </a:p>
        </p:txBody>
      </p:sp>
      <p:sp>
        <p:nvSpPr>
          <p:cNvPr id="129" name="Google Shape;129;p26: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27: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0" lvl="0" indent="0" algn="l" rtl="0">
              <a:lnSpc>
                <a:spcPct val="100000"/>
              </a:lnSpc>
              <a:spcBef>
                <a:spcPts val="480"/>
              </a:spcBef>
              <a:spcAft>
                <a:spcPts val="0"/>
              </a:spcAft>
              <a:buSzPts val="1400"/>
              <a:buNone/>
            </a:pPr>
            <a:endParaRPr/>
          </a:p>
        </p:txBody>
      </p:sp>
      <p:sp>
        <p:nvSpPr>
          <p:cNvPr id="135" name="Google Shape;135;p27: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28: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0" lvl="0" indent="0" algn="l" rtl="0">
              <a:lnSpc>
                <a:spcPct val="100000"/>
              </a:lnSpc>
              <a:spcBef>
                <a:spcPts val="480"/>
              </a:spcBef>
              <a:spcAft>
                <a:spcPts val="0"/>
              </a:spcAft>
              <a:buSzPts val="1400"/>
              <a:buNone/>
            </a:pPr>
            <a:endParaRPr/>
          </a:p>
        </p:txBody>
      </p:sp>
      <p:sp>
        <p:nvSpPr>
          <p:cNvPr id="141" name="Google Shape;141;p28: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6: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0" lvl="0" indent="0" algn="l" rtl="0">
              <a:lnSpc>
                <a:spcPct val="100000"/>
              </a:lnSpc>
              <a:spcBef>
                <a:spcPts val="480"/>
              </a:spcBef>
              <a:spcAft>
                <a:spcPts val="0"/>
              </a:spcAft>
              <a:buSzPts val="1400"/>
              <a:buNone/>
            </a:pPr>
            <a:r>
              <a:rPr lang="en-US" sz="1600" b="0" i="0" u="sng" strike="noStrike" cap="none" dirty="0">
                <a:solidFill>
                  <a:srgbClr val="0E8775"/>
                </a:solidFill>
                <a:latin typeface="Arial"/>
                <a:ea typeface="Arial"/>
                <a:cs typeface="Arial"/>
                <a:sym typeface="Arial"/>
                <a:hlinkClick r:id="rId3">
                  <a:extLst>
                    <a:ext uri="{A12FA001-AC4F-418D-AE19-62706E023703}">
                      <ahyp:hlinkClr xmlns:ahyp="http://schemas.microsoft.com/office/drawing/2018/hyperlinkcolor" val="tx"/>
                    </a:ext>
                  </a:extLst>
                </a:hlinkClick>
              </a:rPr>
              <a:t>Laura.b.miller@gsa.gov</a:t>
            </a:r>
            <a:br>
              <a:rPr lang="en-US" sz="1600" b="0" i="0" u="none" strike="noStrike" cap="none" dirty="0">
                <a:solidFill>
                  <a:srgbClr val="0E8775"/>
                </a:solidFill>
                <a:latin typeface="Arial"/>
                <a:ea typeface="Arial"/>
                <a:cs typeface="Arial"/>
                <a:sym typeface="Arial"/>
              </a:rPr>
            </a:br>
            <a:r>
              <a:rPr lang="en-US" sz="1600" b="0" i="0" u="sng" strike="noStrike" cap="none" dirty="0">
                <a:solidFill>
                  <a:srgbClr val="0E8775"/>
                </a:solidFill>
                <a:latin typeface="Arial"/>
                <a:ea typeface="Arial"/>
                <a:cs typeface="Arial"/>
                <a:sym typeface="Arial"/>
                <a:hlinkClick r:id="rId4">
                  <a:extLst>
                    <a:ext uri="{A12FA001-AC4F-418D-AE19-62706E023703}">
                      <ahyp:hlinkClr xmlns:ahyp="http://schemas.microsoft.com/office/drawing/2018/hyperlinkcolor" val="tx"/>
                    </a:ext>
                  </a:extLst>
                </a:hlinkClick>
              </a:rPr>
              <a:t>Section.508@gsa.gov</a:t>
            </a:r>
            <a:endParaRPr dirty="0"/>
          </a:p>
        </p:txBody>
      </p:sp>
      <p:sp>
        <p:nvSpPr>
          <p:cNvPr id="147" name="Google Shape;147;p6: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
        <p:cNvGrpSpPr/>
        <p:nvPr/>
      </p:nvGrpSpPr>
      <p:grpSpPr>
        <a:xfrm>
          <a:off x="0" y="0"/>
          <a:ext cx="0" cy="0"/>
          <a:chOff x="0" y="0"/>
          <a:chExt cx="0" cy="0"/>
        </a:xfrm>
      </p:grpSpPr>
      <p:sp>
        <p:nvSpPr>
          <p:cNvPr id="30" name="Google Shape;30;p2: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31" name="Google Shape;31;p2: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457200" marR="0" lvl="0" indent="-228600" algn="l" rtl="0">
              <a:lnSpc>
                <a:spcPct val="100000"/>
              </a:lnSpc>
              <a:spcBef>
                <a:spcPts val="480"/>
              </a:spcBef>
              <a:spcAft>
                <a:spcPts val="0"/>
              </a:spcAft>
              <a:buClr>
                <a:srgbClr val="000000"/>
              </a:buClr>
              <a:buSzPts val="1400"/>
              <a:buFont typeface="Arial"/>
              <a:buNone/>
            </a:pPr>
            <a:r>
              <a:rPr lang="en-US"/>
              <a:t> Examples include computers, telecommunications equipment, multifunction office machines such as copiers that also operate as printers, software, websites, information kiosks and transaction machines, and electronic documents. The Section 508 Standards, which are part of the Federal Acquisition Regulation, ensure access for people with physical, sensory, or cognitive disabilities. Included in the list, something that is often lost in the abyss between hardware teams and software teams, information kiosks and transaction machines.  </a:t>
            </a:r>
            <a:endParaRPr/>
          </a:p>
          <a:p>
            <a:pPr marL="457200" marR="0" lvl="0" indent="-228600" algn="l" rtl="0">
              <a:lnSpc>
                <a:spcPct val="100000"/>
              </a:lnSpc>
              <a:spcBef>
                <a:spcPts val="480"/>
              </a:spcBef>
              <a:spcAft>
                <a:spcPts val="0"/>
              </a:spcAft>
              <a:buClr>
                <a:srgbClr val="000000"/>
              </a:buClr>
              <a:buSzPts val="1400"/>
              <a:buFont typeface="Arial"/>
              <a:buNone/>
            </a:pPr>
            <a:endParaRPr/>
          </a:p>
          <a:p>
            <a:pPr marL="457200" marR="0" lvl="0" indent="-228600" algn="l" rtl="0">
              <a:lnSpc>
                <a:spcPct val="100000"/>
              </a:lnSpc>
              <a:spcBef>
                <a:spcPts val="480"/>
              </a:spcBef>
              <a:spcAft>
                <a:spcPts val="0"/>
              </a:spcAft>
              <a:buClr>
                <a:srgbClr val="000000"/>
              </a:buClr>
              <a:buSzPts val="1400"/>
              <a:buFont typeface="Arial"/>
              <a:buNone/>
            </a:pPr>
            <a:endParaRPr/>
          </a:p>
          <a:p>
            <a:pPr marL="457200" marR="0" lvl="0" indent="-228600" algn="l" rtl="0">
              <a:lnSpc>
                <a:spcPct val="100000"/>
              </a:lnSpc>
              <a:spcBef>
                <a:spcPts val="480"/>
              </a:spcBef>
              <a:spcAft>
                <a:spcPts val="0"/>
              </a:spcAft>
              <a:buClr>
                <a:srgbClr val="000000"/>
              </a:buClr>
              <a:buSzPts val="1400"/>
              <a:buFont typeface="Arial"/>
              <a:buNone/>
            </a:pPr>
            <a:endParaRPr/>
          </a:p>
          <a:p>
            <a:pPr marL="457200" marR="0" lvl="0" indent="-228600" algn="l" rtl="0">
              <a:lnSpc>
                <a:spcPct val="100000"/>
              </a:lnSpc>
              <a:spcBef>
                <a:spcPts val="480"/>
              </a:spcBef>
              <a:spcAft>
                <a:spcPts val="0"/>
              </a:spcAft>
              <a:buClr>
                <a:srgbClr val="000000"/>
              </a:buClr>
              <a:buSzPts val="1400"/>
              <a:buFont typeface="Arial"/>
              <a:buNone/>
            </a:pPr>
            <a:r>
              <a:rPr lang="en-US"/>
              <a:t>How many of your agencies or components have purchased or otherwise acquired self service kiosks? </a:t>
            </a:r>
            <a:endParaRPr/>
          </a:p>
          <a:p>
            <a:pPr marL="457200" marR="0" lvl="0" indent="-228600" algn="l" rtl="0">
              <a:lnSpc>
                <a:spcPct val="100000"/>
              </a:lnSpc>
              <a:spcBef>
                <a:spcPts val="480"/>
              </a:spcBef>
              <a:spcAft>
                <a:spcPts val="0"/>
              </a:spcAft>
              <a:buClr>
                <a:srgbClr val="000000"/>
              </a:buClr>
              <a:buSzPts val="1400"/>
              <a:buFont typeface="Arial"/>
              <a:buNone/>
            </a:pPr>
            <a:r>
              <a:rPr lang="en-US"/>
              <a:t>Question: Are kiosks software or hardware?</a:t>
            </a:r>
            <a:endParaRPr/>
          </a:p>
          <a:p>
            <a:pPr marL="457200" marR="0" lvl="0" indent="-228600" algn="l" rtl="0">
              <a:lnSpc>
                <a:spcPct val="100000"/>
              </a:lnSpc>
              <a:spcBef>
                <a:spcPts val="480"/>
              </a:spcBef>
              <a:spcAft>
                <a:spcPts val="0"/>
              </a:spcAft>
              <a:buClr>
                <a:srgbClr val="000000"/>
              </a:buClr>
              <a:buSzPts val="1400"/>
              <a:buFont typeface="Arial"/>
              <a:buNone/>
            </a:pPr>
            <a:r>
              <a:rPr lang="en-US"/>
              <a:t>In your experience, who is responsible for ensuring a kiosk is Section 508 compliant? </a:t>
            </a:r>
            <a:endParaRPr/>
          </a:p>
          <a:p>
            <a:pPr marL="457200" marR="0" lvl="0" indent="-228600" algn="l" rtl="0">
              <a:lnSpc>
                <a:spcPct val="100000"/>
              </a:lnSpc>
              <a:spcBef>
                <a:spcPts val="480"/>
              </a:spcBef>
              <a:spcAft>
                <a:spcPts val="0"/>
              </a:spcAft>
              <a:buClr>
                <a:srgbClr val="000000"/>
              </a:buClr>
              <a:buSzPts val="1400"/>
              <a:buFont typeface="Arial"/>
              <a:buNone/>
            </a:pPr>
            <a:endParaRPr/>
          </a:p>
          <a:p>
            <a:pPr marL="457200" marR="0" lvl="0" indent="-228600" algn="l" rtl="0">
              <a:lnSpc>
                <a:spcPct val="100000"/>
              </a:lnSpc>
              <a:spcBef>
                <a:spcPts val="480"/>
              </a:spcBef>
              <a:spcAft>
                <a:spcPts val="0"/>
              </a:spcAft>
              <a:buClr>
                <a:srgbClr val="000000"/>
              </a:buClr>
              <a:buSzPts val="1400"/>
              <a:buFont typeface="Arial"/>
              <a:buNone/>
            </a:pPr>
            <a:endParaRPr/>
          </a:p>
        </p:txBody>
      </p:sp>
      <p:sp>
        <p:nvSpPr>
          <p:cNvPr id="32" name="Google Shape;32;p2: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numCol="1"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2</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16: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51" name="Google Shape;51;p16: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457200" marR="0" lvl="0" indent="-228600" algn="l" rtl="0">
              <a:lnSpc>
                <a:spcPct val="100000"/>
              </a:lnSpc>
              <a:spcBef>
                <a:spcPts val="480"/>
              </a:spcBef>
              <a:spcAft>
                <a:spcPts val="0"/>
              </a:spcAft>
              <a:buClr>
                <a:srgbClr val="000000"/>
              </a:buClr>
              <a:buSzPts val="1400"/>
              <a:buFont typeface="Arial"/>
              <a:buNone/>
            </a:pPr>
            <a:r>
              <a:rPr lang="en-US"/>
              <a:t> Examples include computers, telecommunications equipment, multifunction office machines such as copiers that also operate as printers, software, websites, information kiosks and transaction machines, and electronic documents. The Section 508 Standards, which are part of the Federal Acquisition Regulation, ensure access for people with physical, sensory, or cognitive disabilities. Included in the list, something that is often lost in the abyss between hardware teams and software teams, information kiosks and transaction machines.  </a:t>
            </a:r>
            <a:endParaRPr/>
          </a:p>
          <a:p>
            <a:pPr marL="457200" marR="0" lvl="0" indent="-228600" algn="l" rtl="0">
              <a:lnSpc>
                <a:spcPct val="100000"/>
              </a:lnSpc>
              <a:spcBef>
                <a:spcPts val="480"/>
              </a:spcBef>
              <a:spcAft>
                <a:spcPts val="0"/>
              </a:spcAft>
              <a:buClr>
                <a:srgbClr val="000000"/>
              </a:buClr>
              <a:buSzPts val="1400"/>
              <a:buFont typeface="Arial"/>
              <a:buNone/>
            </a:pPr>
            <a:endParaRPr/>
          </a:p>
          <a:p>
            <a:pPr marL="457200" marR="0" lvl="0" indent="-228600" algn="l" rtl="0">
              <a:lnSpc>
                <a:spcPct val="100000"/>
              </a:lnSpc>
              <a:spcBef>
                <a:spcPts val="480"/>
              </a:spcBef>
              <a:spcAft>
                <a:spcPts val="0"/>
              </a:spcAft>
              <a:buClr>
                <a:srgbClr val="000000"/>
              </a:buClr>
              <a:buSzPts val="1400"/>
              <a:buFont typeface="Arial"/>
              <a:buNone/>
            </a:pPr>
            <a:endParaRPr/>
          </a:p>
          <a:p>
            <a:pPr marL="457200" marR="0" lvl="0" indent="-228600" algn="l" rtl="0">
              <a:lnSpc>
                <a:spcPct val="100000"/>
              </a:lnSpc>
              <a:spcBef>
                <a:spcPts val="480"/>
              </a:spcBef>
              <a:spcAft>
                <a:spcPts val="0"/>
              </a:spcAft>
              <a:buClr>
                <a:srgbClr val="000000"/>
              </a:buClr>
              <a:buSzPts val="1400"/>
              <a:buFont typeface="Arial"/>
              <a:buNone/>
            </a:pPr>
            <a:endParaRPr/>
          </a:p>
          <a:p>
            <a:pPr marL="457200" marR="0" lvl="0" indent="-228600" algn="l" rtl="0">
              <a:lnSpc>
                <a:spcPct val="100000"/>
              </a:lnSpc>
              <a:spcBef>
                <a:spcPts val="480"/>
              </a:spcBef>
              <a:spcAft>
                <a:spcPts val="0"/>
              </a:spcAft>
              <a:buClr>
                <a:srgbClr val="000000"/>
              </a:buClr>
              <a:buSzPts val="1400"/>
              <a:buFont typeface="Arial"/>
              <a:buNone/>
            </a:pPr>
            <a:r>
              <a:rPr lang="en-US"/>
              <a:t>How many of your agencies or components have purchased or otherwise acquired self service kiosks? </a:t>
            </a:r>
            <a:endParaRPr/>
          </a:p>
          <a:p>
            <a:pPr marL="457200" marR="0" lvl="0" indent="-228600" algn="l" rtl="0">
              <a:lnSpc>
                <a:spcPct val="100000"/>
              </a:lnSpc>
              <a:spcBef>
                <a:spcPts val="480"/>
              </a:spcBef>
              <a:spcAft>
                <a:spcPts val="0"/>
              </a:spcAft>
              <a:buClr>
                <a:srgbClr val="000000"/>
              </a:buClr>
              <a:buSzPts val="1400"/>
              <a:buFont typeface="Arial"/>
              <a:buNone/>
            </a:pPr>
            <a:r>
              <a:rPr lang="en-US"/>
              <a:t>Question: Are kiosks software or hardware?</a:t>
            </a:r>
            <a:endParaRPr/>
          </a:p>
          <a:p>
            <a:pPr marL="457200" marR="0" lvl="0" indent="-228600" algn="l" rtl="0">
              <a:lnSpc>
                <a:spcPct val="100000"/>
              </a:lnSpc>
              <a:spcBef>
                <a:spcPts val="480"/>
              </a:spcBef>
              <a:spcAft>
                <a:spcPts val="0"/>
              </a:spcAft>
              <a:buClr>
                <a:srgbClr val="000000"/>
              </a:buClr>
              <a:buSzPts val="1400"/>
              <a:buFont typeface="Arial"/>
              <a:buNone/>
            </a:pPr>
            <a:r>
              <a:rPr lang="en-US"/>
              <a:t>In your experience, who is responsible for ensuring a kiosk is Section 508 compliant? </a:t>
            </a:r>
            <a:endParaRPr/>
          </a:p>
          <a:p>
            <a:pPr marL="457200" marR="0" lvl="0" indent="-228600" algn="l" rtl="0">
              <a:lnSpc>
                <a:spcPct val="100000"/>
              </a:lnSpc>
              <a:spcBef>
                <a:spcPts val="480"/>
              </a:spcBef>
              <a:spcAft>
                <a:spcPts val="0"/>
              </a:spcAft>
              <a:buClr>
                <a:srgbClr val="000000"/>
              </a:buClr>
              <a:buSzPts val="1400"/>
              <a:buFont typeface="Arial"/>
              <a:buNone/>
            </a:pPr>
            <a:endParaRPr/>
          </a:p>
          <a:p>
            <a:pPr marL="457200" marR="0" lvl="0" indent="-228600" algn="l" rtl="0">
              <a:lnSpc>
                <a:spcPct val="100000"/>
              </a:lnSpc>
              <a:spcBef>
                <a:spcPts val="480"/>
              </a:spcBef>
              <a:spcAft>
                <a:spcPts val="0"/>
              </a:spcAft>
              <a:buClr>
                <a:srgbClr val="000000"/>
              </a:buClr>
              <a:buSzPts val="1400"/>
              <a:buFont typeface="Arial"/>
              <a:buNone/>
            </a:pPr>
            <a:endParaRPr/>
          </a:p>
        </p:txBody>
      </p:sp>
      <p:sp>
        <p:nvSpPr>
          <p:cNvPr id="52" name="Google Shape;52;p16: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numCol="1"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3</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18: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0" lvl="0" indent="0" algn="l" rtl="0">
              <a:lnSpc>
                <a:spcPct val="100000"/>
              </a:lnSpc>
              <a:spcBef>
                <a:spcPts val="480"/>
              </a:spcBef>
              <a:spcAft>
                <a:spcPts val="0"/>
              </a:spcAft>
              <a:buSzPts val="1400"/>
              <a:buNone/>
            </a:pPr>
            <a:endParaRPr/>
          </a:p>
        </p:txBody>
      </p:sp>
      <p:sp>
        <p:nvSpPr>
          <p:cNvPr id="59" name="Google Shape;59;p18: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2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8" name="Google Shape;68;p20: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457200" marR="0" lvl="0" indent="-228600" algn="l" rtl="0">
              <a:lnSpc>
                <a:spcPct val="100000"/>
              </a:lnSpc>
              <a:spcBef>
                <a:spcPts val="480"/>
              </a:spcBef>
              <a:spcAft>
                <a:spcPts val="0"/>
              </a:spcAft>
              <a:buClr>
                <a:srgbClr val="000000"/>
              </a:buClr>
              <a:buSzPts val="1400"/>
              <a:buFont typeface="Arial"/>
              <a:buNone/>
            </a:pPr>
            <a:r>
              <a:rPr lang="en-US"/>
              <a:t>Does the system prevent users from installing their own assistive technology? (402)</a:t>
            </a:r>
            <a:endParaRPr/>
          </a:p>
          <a:p>
            <a:pPr marL="457200" marR="0" lvl="0" indent="-228600" algn="l" rtl="0">
              <a:lnSpc>
                <a:spcPct val="100000"/>
              </a:lnSpc>
              <a:spcBef>
                <a:spcPts val="480"/>
              </a:spcBef>
              <a:spcAft>
                <a:spcPts val="0"/>
              </a:spcAft>
              <a:buClr>
                <a:srgbClr val="000000"/>
              </a:buClr>
              <a:buSzPts val="1400"/>
              <a:buFont typeface="Arial"/>
              <a:buNone/>
            </a:pPr>
            <a:r>
              <a:rPr lang="en-US"/>
              <a:t>Describe 502. Also read from 402 and 407. And then add the other exceptions and examples (biometrics etc to show complexity). Don’t go into detail.</a:t>
            </a:r>
            <a:endParaRPr/>
          </a:p>
        </p:txBody>
      </p:sp>
      <p:sp>
        <p:nvSpPr>
          <p:cNvPr id="69" name="Google Shape;69;p20: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numCol="1"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5</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5: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78" name="Google Shape;78;p5: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457200" marR="0" lvl="0" indent="-228600" algn="l" rtl="0">
              <a:lnSpc>
                <a:spcPct val="100000"/>
              </a:lnSpc>
              <a:spcBef>
                <a:spcPts val="480"/>
              </a:spcBef>
              <a:spcAft>
                <a:spcPts val="0"/>
              </a:spcAft>
              <a:buClr>
                <a:srgbClr val="000000"/>
              </a:buClr>
              <a:buSzPts val="1400"/>
              <a:buFont typeface="Arial"/>
              <a:buNone/>
            </a:pPr>
            <a:r>
              <a:rPr lang="en-US"/>
              <a:t>Does the system prevent users from installing their own assistive technology? (402)</a:t>
            </a:r>
            <a:endParaRPr/>
          </a:p>
          <a:p>
            <a:pPr marL="457200" marR="0" lvl="0" indent="-228600" algn="l" rtl="0">
              <a:lnSpc>
                <a:spcPct val="100000"/>
              </a:lnSpc>
              <a:spcBef>
                <a:spcPts val="480"/>
              </a:spcBef>
              <a:spcAft>
                <a:spcPts val="0"/>
              </a:spcAft>
              <a:buClr>
                <a:srgbClr val="000000"/>
              </a:buClr>
              <a:buSzPts val="1400"/>
              <a:buFont typeface="Arial"/>
              <a:buNone/>
            </a:pPr>
            <a:r>
              <a:rPr lang="en-US"/>
              <a:t>Describe 502. Also read from 402 and 407. And then add the other exceptions and examples (biometrics etc to show complexity). Don’t go into detail.</a:t>
            </a:r>
            <a:endParaRPr/>
          </a:p>
        </p:txBody>
      </p:sp>
      <p:sp>
        <p:nvSpPr>
          <p:cNvPr id="79" name="Google Shape;79;p5: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numCol="1"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6</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22: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0" lvl="0" indent="0" algn="l" rtl="0">
              <a:lnSpc>
                <a:spcPct val="100000"/>
              </a:lnSpc>
              <a:spcBef>
                <a:spcPts val="480"/>
              </a:spcBef>
              <a:spcAft>
                <a:spcPts val="0"/>
              </a:spcAft>
              <a:buSzPts val="1400"/>
              <a:buNone/>
            </a:pPr>
            <a:endParaRPr dirty="0"/>
          </a:p>
        </p:txBody>
      </p:sp>
      <p:sp>
        <p:nvSpPr>
          <p:cNvPr id="86" name="Google Shape;86;p22: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3: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0" marR="0" lvl="0" indent="0" algn="l" defTabSz="914400" rtl="0" eaLnBrk="1" latinLnBrk="0" hangingPunct="1">
              <a:lnSpc>
                <a:spcPct val="100000"/>
              </a:lnSpc>
              <a:spcBef>
                <a:spcPts val="480"/>
              </a:spcBef>
              <a:spcAft>
                <a:spcPts val="0"/>
              </a:spcAft>
              <a:buClr>
                <a:srgbClr val="000000"/>
              </a:buClr>
              <a:buSzPts val="1400"/>
              <a:buFont typeface="Arial"/>
              <a:buNone/>
              <a:tabLst/>
              <a:defRPr/>
            </a:pPr>
            <a:r>
              <a:rPr lang="en-US" u="sng" dirty="0">
                <a:solidFill>
                  <a:schemeClr val="hlink"/>
                </a:solidFill>
                <a:hlinkClick r:id="rId3"/>
              </a:rPr>
              <a:t>SSA </a:t>
            </a:r>
            <a:r>
              <a:rPr lang="en-US" u="sng" dirty="0" err="1">
                <a:solidFill>
                  <a:schemeClr val="hlink"/>
                </a:solidFill>
                <a:hlinkClick r:id="rId3"/>
              </a:rPr>
              <a:t>VIPr</a:t>
            </a:r>
            <a:r>
              <a:rPr lang="en-US" u="sng" dirty="0">
                <a:solidFill>
                  <a:schemeClr val="hlink"/>
                </a:solidFill>
                <a:hlinkClick r:id="rId3"/>
              </a:rPr>
              <a:t> Kiosk: Accessible Check-in Video</a:t>
            </a:r>
            <a:r>
              <a:rPr lang="en-US" u="sng" dirty="0">
                <a:solidFill>
                  <a:schemeClr val="hlink"/>
                </a:solidFill>
              </a:rPr>
              <a:t>: </a:t>
            </a:r>
            <a:r>
              <a:rPr lang="en-US" dirty="0">
                <a:hlinkClick r:id="rId3"/>
              </a:rPr>
              <a:t>https://youtu.be/m_U_swyxZuw?si=lieelsWMaUHJnPqY</a:t>
            </a:r>
            <a:endParaRPr lang="en-US" dirty="0"/>
          </a:p>
          <a:p>
            <a:pPr marL="0" lvl="0" indent="0" algn="l" rtl="0">
              <a:lnSpc>
                <a:spcPct val="100000"/>
              </a:lnSpc>
              <a:spcBef>
                <a:spcPts val="480"/>
              </a:spcBef>
              <a:spcAft>
                <a:spcPts val="0"/>
              </a:spcAft>
              <a:buSzPts val="1400"/>
              <a:buNone/>
            </a:pPr>
            <a:endParaRPr dirty="0"/>
          </a:p>
        </p:txBody>
      </p:sp>
      <p:sp>
        <p:nvSpPr>
          <p:cNvPr id="99" name="Google Shape;99;p2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24: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numCol="1" anchor="t" anchorCtr="0">
            <a:noAutofit/>
          </a:bodyPr>
          <a:lstStyle/>
          <a:p>
            <a:pPr marL="0" lvl="0" indent="0" algn="l" rtl="0">
              <a:lnSpc>
                <a:spcPct val="100000"/>
              </a:lnSpc>
              <a:spcBef>
                <a:spcPts val="480"/>
              </a:spcBef>
              <a:spcAft>
                <a:spcPts val="0"/>
              </a:spcAft>
              <a:buSzPts val="1400"/>
              <a:buNone/>
            </a:pPr>
            <a:endParaRPr/>
          </a:p>
        </p:txBody>
      </p:sp>
      <p:sp>
        <p:nvSpPr>
          <p:cNvPr id="106" name="Google Shape;106;p24: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
        <p:cNvGrpSpPr/>
        <p:nvPr/>
      </p:nvGrpSpPr>
      <p:grpSpPr>
        <a:xfrm>
          <a:off x="0" y="0"/>
          <a:ext cx="0" cy="0"/>
          <a:chOff x="0" y="0"/>
          <a:chExt cx="0" cy="0"/>
        </a:xfrm>
      </p:grpSpPr>
      <p:sp>
        <p:nvSpPr>
          <p:cNvPr id="12" name="Google Shape;12;p4"/>
          <p:cNvSpPr>
            <a:spLocks noGrp="1"/>
          </p:cNvSpPr>
          <p:nvPr>
            <p:ph type="pic" idx="2"/>
          </p:nvPr>
        </p:nvSpPr>
        <p:spPr>
          <a:xfrm>
            <a:off x="3044791" y="1072642"/>
            <a:ext cx="6102417" cy="1828800"/>
          </a:xfrm>
          <a:prstGeom prst="rect">
            <a:avLst/>
          </a:prstGeom>
          <a:noFill/>
          <a:ln>
            <a:noFill/>
          </a:ln>
        </p:spPr>
      </p:sp>
      <p:sp>
        <p:nvSpPr>
          <p:cNvPr id="13" name="Google Shape;13;p4"/>
          <p:cNvSpPr txBox="1">
            <a:spLocks noGrp="1"/>
          </p:cNvSpPr>
          <p:nvPr>
            <p:ph type="title"/>
          </p:nvPr>
        </p:nvSpPr>
        <p:spPr>
          <a:xfrm>
            <a:off x="1523998" y="3223382"/>
            <a:ext cx="9144000" cy="1143000"/>
          </a:xfrm>
          <a:prstGeom prst="rect">
            <a:avLst/>
          </a:prstGeom>
          <a:noFill/>
          <a:ln>
            <a:noFill/>
          </a:ln>
        </p:spPr>
        <p:txBody>
          <a:bodyPr spcFirstLastPara="1" wrap="square" lIns="91425" tIns="45700" rIns="91425" bIns="45700" numCol="1" anchor="ctr" anchorCtr="0">
            <a:noAutofit/>
          </a:bodyPr>
          <a:lstStyle>
            <a:lvl1pPr marR="0" lvl="0" algn="ctr" rtl="0">
              <a:lnSpc>
                <a:spcPct val="100000"/>
              </a:lnSpc>
              <a:spcBef>
                <a:spcPts val="0"/>
              </a:spcBef>
              <a:spcAft>
                <a:spcPts val="0"/>
              </a:spcAft>
              <a:buClr>
                <a:srgbClr val="000000"/>
              </a:buClr>
              <a:buSzPts val="1400"/>
              <a:buFont typeface="Arial"/>
              <a:buNone/>
              <a:defRPr sz="3200" b="0" i="0" u="none" strike="noStrike" cap="none">
                <a:solidFill>
                  <a:srgbClr val="0B3F3A"/>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cxnSp>
        <p:nvCxnSpPr>
          <p:cNvPr id="14" name="Google Shape;14;p4"/>
          <p:cNvCxnSpPr/>
          <p:nvPr/>
        </p:nvCxnSpPr>
        <p:spPr>
          <a:xfrm>
            <a:off x="5315013" y="4514847"/>
            <a:ext cx="1561974" cy="0"/>
          </a:xfrm>
          <a:prstGeom prst="straightConnector1">
            <a:avLst/>
          </a:prstGeom>
          <a:noFill/>
          <a:ln w="9525" cap="flat" cmpd="sng">
            <a:solidFill>
              <a:srgbClr val="0E8775"/>
            </a:solidFill>
            <a:prstDash val="solid"/>
            <a:round/>
            <a:headEnd type="none" w="sm" len="sm"/>
            <a:tailEnd type="none" w="sm" len="sm"/>
          </a:ln>
        </p:spPr>
      </p:cxnSp>
      <p:sp>
        <p:nvSpPr>
          <p:cNvPr id="15" name="Google Shape;15;p4"/>
          <p:cNvSpPr txBox="1">
            <a:spLocks noGrp="1"/>
          </p:cNvSpPr>
          <p:nvPr>
            <p:ph type="body" idx="1"/>
          </p:nvPr>
        </p:nvSpPr>
        <p:spPr>
          <a:xfrm>
            <a:off x="3240086" y="4654423"/>
            <a:ext cx="5711825" cy="914400"/>
          </a:xfrm>
          <a:prstGeom prst="rect">
            <a:avLst/>
          </a:prstGeom>
          <a:noFill/>
          <a:ln>
            <a:noFill/>
          </a:ln>
        </p:spPr>
        <p:txBody>
          <a:bodyPr spcFirstLastPara="1" wrap="square" lIns="91425" tIns="45700" rIns="91425" bIns="45700" numCol="1"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rgbClr val="0B3F3A"/>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
    <p:spTree>
      <p:nvGrpSpPr>
        <p:cNvPr id="1" name="Shape 16"/>
        <p:cNvGrpSpPr/>
        <p:nvPr/>
      </p:nvGrpSpPr>
      <p:grpSpPr>
        <a:xfrm>
          <a:off x="0" y="0"/>
          <a:ext cx="0" cy="0"/>
          <a:chOff x="0" y="0"/>
          <a:chExt cx="0" cy="0"/>
        </a:xfrm>
      </p:grpSpPr>
      <p:sp>
        <p:nvSpPr>
          <p:cNvPr id="17" name="Google Shape;17;p7"/>
          <p:cNvSpPr txBox="1">
            <a:spLocks noGrp="1"/>
          </p:cNvSpPr>
          <p:nvPr>
            <p:ph type="title"/>
          </p:nvPr>
        </p:nvSpPr>
        <p:spPr>
          <a:xfrm>
            <a:off x="731520" y="548640"/>
            <a:ext cx="10721705" cy="433945"/>
          </a:xfrm>
          <a:prstGeom prst="rect">
            <a:avLst/>
          </a:prstGeom>
          <a:noFill/>
          <a:ln>
            <a:noFill/>
          </a:ln>
        </p:spPr>
        <p:txBody>
          <a:bodyPr spcFirstLastPara="1" wrap="square" lIns="0" tIns="45700" rIns="0" bIns="0" numCol="1" anchor="t" anchorCtr="0">
            <a:spAutoFit/>
          </a:bodyPr>
          <a:lstStyle>
            <a:lvl1pPr marR="0" lvl="0" algn="l" rtl="0">
              <a:lnSpc>
                <a:spcPct val="90000"/>
              </a:lnSpc>
              <a:spcBef>
                <a:spcPts val="0"/>
              </a:spcBef>
              <a:spcAft>
                <a:spcPts val="0"/>
              </a:spcAft>
              <a:buClr>
                <a:srgbClr val="000000"/>
              </a:buClr>
              <a:buSzPts val="1400"/>
              <a:buFont typeface="Arial"/>
              <a:buNone/>
              <a:defRPr sz="2800" b="1" i="0" u="none" strike="noStrike" cap="none">
                <a:solidFill>
                  <a:srgbClr val="0B3F3A"/>
                </a:solidFill>
                <a:latin typeface="Arial"/>
                <a:ea typeface="Arial"/>
                <a:cs typeface="Arial"/>
                <a:sym typeface="Arial"/>
              </a:defRPr>
            </a:lvl1pPr>
            <a:lvl2pPr marR="0" lvl="1" algn="l" rtl="0">
              <a:lnSpc>
                <a:spcPct val="9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9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9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9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9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9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9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9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 name="Google Shape;18;p7"/>
          <p:cNvSpPr txBox="1">
            <a:spLocks noGrp="1"/>
          </p:cNvSpPr>
          <p:nvPr>
            <p:ph type="body" idx="1"/>
          </p:nvPr>
        </p:nvSpPr>
        <p:spPr>
          <a:xfrm>
            <a:off x="731520" y="1188720"/>
            <a:ext cx="10721705" cy="4976601"/>
          </a:xfrm>
          <a:prstGeom prst="rect">
            <a:avLst/>
          </a:prstGeom>
          <a:noFill/>
          <a:ln>
            <a:noFill/>
          </a:ln>
        </p:spPr>
        <p:txBody>
          <a:bodyPr spcFirstLastPara="1" wrap="square" lIns="91425" tIns="45700" rIns="91425" bIns="45700" numCol="1" anchor="t" anchorCtr="0">
            <a:noAutofit/>
          </a:bodyPr>
          <a:lstStyle>
            <a:lvl1pPr marL="457200" marR="0" lvl="0" indent="-406400" algn="l" rtl="0">
              <a:lnSpc>
                <a:spcPct val="100000"/>
              </a:lnSpc>
              <a:spcBef>
                <a:spcPts val="700"/>
              </a:spcBef>
              <a:spcAft>
                <a:spcPts val="0"/>
              </a:spcAft>
              <a:buClr>
                <a:srgbClr val="0E8775"/>
              </a:buClr>
              <a:buSzPts val="2800"/>
              <a:buFont typeface="Arial"/>
              <a:buChar char="•"/>
              <a:defRPr sz="1800" b="0" i="0" u="none" strike="noStrike" cap="none">
                <a:solidFill>
                  <a:schemeClr val="dk1"/>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reaker Title Only ">
  <p:cSld name="Breaker Title Only ">
    <p:spTree>
      <p:nvGrpSpPr>
        <p:cNvPr id="1" name="Shape 19"/>
        <p:cNvGrpSpPr/>
        <p:nvPr/>
      </p:nvGrpSpPr>
      <p:grpSpPr>
        <a:xfrm>
          <a:off x="0" y="0"/>
          <a:ext cx="0" cy="0"/>
          <a:chOff x="0" y="0"/>
          <a:chExt cx="0" cy="0"/>
        </a:xfrm>
      </p:grpSpPr>
      <p:sp>
        <p:nvSpPr>
          <p:cNvPr id="20" name="Google Shape;20;p8"/>
          <p:cNvSpPr txBox="1">
            <a:spLocks noGrp="1"/>
          </p:cNvSpPr>
          <p:nvPr>
            <p:ph type="title"/>
          </p:nvPr>
        </p:nvSpPr>
        <p:spPr>
          <a:xfrm>
            <a:off x="508001" y="2305250"/>
            <a:ext cx="11165841" cy="2247499"/>
          </a:xfrm>
          <a:prstGeom prst="rect">
            <a:avLst/>
          </a:prstGeom>
          <a:noFill/>
          <a:ln>
            <a:noFill/>
          </a:ln>
        </p:spPr>
        <p:txBody>
          <a:bodyPr spcFirstLastPara="1" wrap="square" lIns="91425" tIns="45700" rIns="91425" bIns="45700" numCol="1" anchor="ctr" anchorCtr="0">
            <a:noAutofit/>
          </a:bodyPr>
          <a:lstStyle>
            <a:lvl1pPr marR="0" lvl="0" algn="ctr" rtl="0">
              <a:lnSpc>
                <a:spcPct val="90000"/>
              </a:lnSpc>
              <a:spcBef>
                <a:spcPts val="0"/>
              </a:spcBef>
              <a:spcAft>
                <a:spcPts val="0"/>
              </a:spcAft>
              <a:buClr>
                <a:srgbClr val="000000"/>
              </a:buClr>
              <a:buSzPts val="1400"/>
              <a:buFont typeface="Arial"/>
              <a:buNone/>
              <a:defRPr sz="5000" b="1" i="0" u="none" strike="noStrike" cap="none">
                <a:solidFill>
                  <a:srgbClr val="0B3F3A"/>
                </a:solidFill>
                <a:latin typeface="Arial"/>
                <a:ea typeface="Arial"/>
                <a:cs typeface="Arial"/>
                <a:sym typeface="Arial"/>
              </a:defRPr>
            </a:lvl1pPr>
            <a:lvl2pPr marR="0" lvl="1"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2pPr>
            <a:lvl3pPr marR="0" lvl="2"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3pPr>
            <a:lvl4pPr marR="0" lvl="3"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4pPr>
            <a:lvl5pPr marR="0" lvl="4"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5pPr>
            <a:lvl6pPr marR="0" lvl="5"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6pPr>
            <a:lvl7pPr marR="0" lvl="6"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7pPr>
            <a:lvl8pPr marR="0" lvl="7"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8pPr>
            <a:lvl9pPr marR="0" lvl="8"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9"/>
        <p:cNvGrpSpPr/>
        <p:nvPr/>
      </p:nvGrpSpPr>
      <p:grpSpPr>
        <a:xfrm>
          <a:off x="0" y="0"/>
          <a:ext cx="0" cy="0"/>
          <a:chOff x="0" y="0"/>
          <a:chExt cx="0" cy="0"/>
        </a:xfrm>
      </p:grpSpPr>
      <p:sp>
        <p:nvSpPr>
          <p:cNvPr id="10" name="Google Shape;10;p3"/>
          <p:cNvSpPr/>
          <p:nvPr/>
        </p:nvSpPr>
        <p:spPr>
          <a:xfrm>
            <a:off x="0" y="0"/>
            <a:ext cx="12192000" cy="182880"/>
          </a:xfrm>
          <a:prstGeom prst="rect">
            <a:avLst/>
          </a:prstGeom>
          <a:solidFill>
            <a:srgbClr val="0E8775"/>
          </a:solidFill>
          <a:ln>
            <a:noFill/>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ssa.gov/accessibility/testmethod.html?tab=1"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mailto:Laura.b.miller@gsa.gov"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hyperlink" Target="mailto:Section.508@gsa.gov"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youtu.be/m_U_swyxZuw?si=lieelsWMaUHJnPqY"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3.jpg"/><Relationship Id="rId4" Type="http://schemas.openxmlformats.org/officeDocument/2006/relationships/hyperlink" Target="http://www.youtube.com/watch?v=m_U_swyxZuw"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pic>
        <p:nvPicPr>
          <p:cNvPr id="25" name="Google Shape;25;p1" descr="Interagency Accessibility Forum and logo"/>
          <p:cNvPicPr preferRelativeResize="0">
            <a:picLocks noGrp="1"/>
          </p:cNvPicPr>
          <p:nvPr>
            <p:ph type="pic" idx="2"/>
          </p:nvPr>
        </p:nvPicPr>
        <p:blipFill rotWithShape="1">
          <a:blip r:embed="rId3">
            <a:alphaModFix/>
          </a:blip>
          <a:srcRect l="67" r="67"/>
          <a:stretch/>
        </p:blipFill>
        <p:spPr>
          <a:xfrm>
            <a:off x="3044791" y="1072642"/>
            <a:ext cx="6102417" cy="1828800"/>
          </a:xfrm>
          <a:prstGeom prst="rect">
            <a:avLst/>
          </a:prstGeom>
          <a:noFill/>
          <a:ln>
            <a:noFill/>
          </a:ln>
        </p:spPr>
      </p:pic>
      <p:sp>
        <p:nvSpPr>
          <p:cNvPr id="26" name="Google Shape;26;p1"/>
          <p:cNvSpPr txBox="1">
            <a:spLocks noGrp="1"/>
          </p:cNvSpPr>
          <p:nvPr>
            <p:ph type="title"/>
          </p:nvPr>
        </p:nvSpPr>
        <p:spPr>
          <a:xfrm>
            <a:off x="1711105" y="3223382"/>
            <a:ext cx="8609846" cy="914400"/>
          </a:xfrm>
          <a:prstGeom prst="rect">
            <a:avLst/>
          </a:prstGeom>
          <a:noFill/>
          <a:ln>
            <a:noFill/>
          </a:ln>
        </p:spPr>
        <p:txBody>
          <a:bodyPr spcFirstLastPara="1" wrap="square" lIns="91425" tIns="45700" rIns="91425" bIns="45700" numCol="1" anchor="ctr" anchorCtr="0">
            <a:noAutofit/>
          </a:bodyPr>
          <a:lstStyle/>
          <a:p>
            <a:pPr marL="0" lvl="0" indent="0" algn="ctr" rtl="0">
              <a:lnSpc>
                <a:spcPct val="100000"/>
              </a:lnSpc>
              <a:spcBef>
                <a:spcPts val="0"/>
              </a:spcBef>
              <a:spcAft>
                <a:spcPts val="0"/>
              </a:spcAft>
              <a:buSzPts val="1400"/>
              <a:buNone/>
            </a:pPr>
            <a:r>
              <a:rPr lang="en-US" dirty="0"/>
              <a:t>Efficiently Procure, Build, &amp; Deploy Accessible Self-Service Kiosks</a:t>
            </a:r>
            <a:endParaRPr dirty="0"/>
          </a:p>
        </p:txBody>
      </p:sp>
      <p:sp>
        <p:nvSpPr>
          <p:cNvPr id="28" name="Google Shape;28;p1"/>
          <p:cNvSpPr txBox="1"/>
          <p:nvPr/>
        </p:nvSpPr>
        <p:spPr>
          <a:xfrm>
            <a:off x="4053687" y="4179454"/>
            <a:ext cx="4236900" cy="307800"/>
          </a:xfrm>
          <a:prstGeom prst="rect">
            <a:avLst/>
          </a:prstGeom>
          <a:noFill/>
          <a:ln>
            <a:noFill/>
          </a:ln>
        </p:spPr>
        <p:txBody>
          <a:bodyPr spcFirstLastPara="1" wrap="square" lIns="91425" tIns="45700" rIns="91425" bIns="45700" numCol="1"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Presented by: Laura Boniello Miller</a:t>
            </a:r>
            <a:endParaRPr sz="1400" b="0" i="0" u="none" strike="noStrike" cap="none">
              <a:solidFill>
                <a:srgbClr val="000000"/>
              </a:solidFill>
              <a:latin typeface="Arial"/>
              <a:ea typeface="Arial"/>
              <a:cs typeface="Arial"/>
              <a:sym typeface="Arial"/>
            </a:endParaRPr>
          </a:p>
        </p:txBody>
      </p:sp>
      <p:sp>
        <p:nvSpPr>
          <p:cNvPr id="27" name="Google Shape;27;p1"/>
          <p:cNvSpPr txBox="1">
            <a:spLocks noGrp="1"/>
          </p:cNvSpPr>
          <p:nvPr>
            <p:ph type="body" idx="1"/>
          </p:nvPr>
        </p:nvSpPr>
        <p:spPr>
          <a:xfrm>
            <a:off x="3240086" y="4654423"/>
            <a:ext cx="5711825" cy="914400"/>
          </a:xfrm>
          <a:prstGeom prst="rect">
            <a:avLst/>
          </a:prstGeom>
          <a:noFill/>
          <a:ln>
            <a:noFill/>
          </a:ln>
        </p:spPr>
        <p:txBody>
          <a:bodyPr spcFirstLastPara="1" wrap="square" lIns="91425" tIns="45700" rIns="91425" bIns="45700" numCol="1" anchor="ctr" anchorCtr="0">
            <a:noAutofit/>
          </a:bodyPr>
          <a:lstStyle/>
          <a:p>
            <a:pPr marL="0" lvl="0" indent="0" algn="ctr" rtl="0">
              <a:lnSpc>
                <a:spcPct val="100000"/>
              </a:lnSpc>
              <a:spcBef>
                <a:spcPts val="0"/>
              </a:spcBef>
              <a:spcAft>
                <a:spcPts val="0"/>
              </a:spcAft>
              <a:buSzPts val="1400"/>
              <a:buNone/>
            </a:pPr>
            <a:r>
              <a:rPr lang="en-US" sz="2000"/>
              <a:t>May 21, 2025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5"/>
          <p:cNvSpPr txBox="1">
            <a:spLocks noGrp="1"/>
          </p:cNvSpPr>
          <p:nvPr>
            <p:ph type="title"/>
          </p:nvPr>
        </p:nvSpPr>
        <p:spPr>
          <a:xfrm>
            <a:off x="731520" y="548640"/>
            <a:ext cx="10981019" cy="433945"/>
          </a:xfrm>
          <a:prstGeom prst="rect">
            <a:avLst/>
          </a:prstGeom>
          <a:noFill/>
          <a:ln>
            <a:noFill/>
          </a:ln>
        </p:spPr>
        <p:txBody>
          <a:bodyPr spcFirstLastPara="1" wrap="square" lIns="0" tIns="45700" rIns="0" bIns="0" numCol="1"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dirty="0"/>
              <a:t>Example: Social Security Installs Accessible Check in Kiosks 2/2</a:t>
            </a:r>
            <a:endParaRPr dirty="0"/>
          </a:p>
        </p:txBody>
      </p:sp>
      <p:cxnSp>
        <p:nvCxnSpPr>
          <p:cNvPr id="117" name="Google Shape;117;p25">
            <a:extLst>
              <a:ext uri="{C183D7F6-B498-43B3-948B-1728B52AA6E4}">
                <adec:decorative xmlns:adec="http://schemas.microsoft.com/office/drawing/2017/decorative" val="1"/>
              </a:ext>
            </a:extLst>
          </p:cNvPr>
          <p:cNvCxnSpPr/>
          <p:nvPr/>
        </p:nvCxnSpPr>
        <p:spPr>
          <a:xfrm>
            <a:off x="984919" y="2183218"/>
            <a:ext cx="8603673" cy="0"/>
          </a:xfrm>
          <a:prstGeom prst="straightConnector1">
            <a:avLst/>
          </a:prstGeom>
          <a:noFill/>
          <a:ln w="19050" cap="flat" cmpd="sng">
            <a:solidFill>
              <a:srgbClr val="0E8775"/>
            </a:solidFill>
            <a:prstDash val="solid"/>
            <a:round/>
            <a:headEnd type="none" w="sm" len="sm"/>
            <a:tailEnd type="none" w="sm" len="sm"/>
          </a:ln>
        </p:spPr>
      </p:cxnSp>
      <p:sp>
        <p:nvSpPr>
          <p:cNvPr id="118" name="Google Shape;118;p25" descr="2017">
            <a:extLst>
              <a:ext uri="{C183D7F6-B498-43B3-948B-1728B52AA6E4}">
                <adec:decorative xmlns:adec="http://schemas.microsoft.com/office/drawing/2017/decorative" val="0"/>
              </a:ext>
            </a:extLst>
          </p:cNvPr>
          <p:cNvSpPr/>
          <p:nvPr/>
        </p:nvSpPr>
        <p:spPr>
          <a:xfrm>
            <a:off x="1449524" y="1267062"/>
            <a:ext cx="775854" cy="401781"/>
          </a:xfrm>
          <a:prstGeom prst="roundRect">
            <a:avLst>
              <a:gd name="adj" fmla="val 16667"/>
            </a:avLst>
          </a:prstGeom>
          <a:solidFill>
            <a:srgbClr val="0B3F3A"/>
          </a:solidFill>
          <a:ln w="25400" cap="flat" cmpd="sng">
            <a:solidFill>
              <a:srgbClr val="0B3F3A"/>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r>
              <a:rPr lang="en-US" sz="1600" b="1" i="0" u="none" strike="noStrike" cap="none" dirty="0">
                <a:solidFill>
                  <a:schemeClr val="lt1"/>
                </a:solidFill>
                <a:latin typeface="Arial"/>
                <a:ea typeface="Arial"/>
                <a:cs typeface="Arial"/>
                <a:sym typeface="Arial"/>
              </a:rPr>
              <a:t>2017</a:t>
            </a:r>
            <a:endParaRPr sz="1400" b="1" i="0" u="none" strike="noStrike" cap="none" dirty="0">
              <a:solidFill>
                <a:schemeClr val="lt1"/>
              </a:solidFill>
              <a:latin typeface="Arial"/>
              <a:ea typeface="Arial"/>
              <a:cs typeface="Arial"/>
              <a:sym typeface="Arial"/>
            </a:endParaRPr>
          </a:p>
        </p:txBody>
      </p:sp>
      <p:sp>
        <p:nvSpPr>
          <p:cNvPr id="124" name="Google Shape;124;p25" descr="2017 lawsuit against SSA filed by National Federation of the Blind "/>
          <p:cNvSpPr txBox="1"/>
          <p:nvPr/>
        </p:nvSpPr>
        <p:spPr>
          <a:xfrm>
            <a:off x="984919" y="2462766"/>
            <a:ext cx="2057400" cy="738664"/>
          </a:xfrm>
          <a:prstGeom prst="rect">
            <a:avLst/>
          </a:prstGeom>
          <a:noFill/>
          <a:ln>
            <a:noFill/>
          </a:ln>
        </p:spPr>
        <p:txBody>
          <a:bodyPr spcFirstLastPara="1" wrap="square" lIns="91425" tIns="45700" rIns="91425" bIns="45700" numCol="1" anchor="t" anchorCtr="0">
            <a:spAutoFit/>
          </a:bodyPr>
          <a:lstStyle/>
          <a:p>
            <a:pPr marL="0" marR="0" lvl="0" indent="0" algn="l" rtl="0">
              <a:lnSpc>
                <a:spcPct val="100000"/>
              </a:lnSpc>
              <a:spcBef>
                <a:spcPts val="0"/>
              </a:spcBef>
              <a:spcAft>
                <a:spcPts val="0"/>
              </a:spcAft>
              <a:buNone/>
            </a:pPr>
            <a:r>
              <a:rPr lang="en-US" sz="1400" b="0" i="0" u="none" strike="noStrike" cap="none" dirty="0">
                <a:solidFill>
                  <a:srgbClr val="0B3F3A"/>
                </a:solidFill>
                <a:latin typeface="Arial"/>
                <a:ea typeface="Arial"/>
                <a:cs typeface="Arial"/>
                <a:sym typeface="Arial"/>
              </a:rPr>
              <a:t>2017 lawsuit against SSA filed by National Federation of the Blind</a:t>
            </a:r>
            <a:endParaRPr dirty="0"/>
          </a:p>
        </p:txBody>
      </p:sp>
      <p:sp>
        <p:nvSpPr>
          <p:cNvPr id="119" name="Google Shape;119;p25" descr="2020"/>
          <p:cNvSpPr/>
          <p:nvPr/>
        </p:nvSpPr>
        <p:spPr>
          <a:xfrm>
            <a:off x="4703619" y="1267062"/>
            <a:ext cx="775854" cy="401781"/>
          </a:xfrm>
          <a:prstGeom prst="roundRect">
            <a:avLst>
              <a:gd name="adj" fmla="val 16667"/>
            </a:avLst>
          </a:prstGeom>
          <a:solidFill>
            <a:srgbClr val="0B3F3A"/>
          </a:solidFill>
          <a:ln w="25400" cap="flat" cmpd="sng">
            <a:solidFill>
              <a:srgbClr val="0B3F3A"/>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r>
              <a:rPr lang="en-US" sz="1600" b="1" i="0" u="none" strike="noStrike" cap="none" dirty="0">
                <a:solidFill>
                  <a:schemeClr val="lt1"/>
                </a:solidFill>
                <a:latin typeface="Arial"/>
                <a:ea typeface="Arial"/>
                <a:cs typeface="Arial"/>
                <a:sym typeface="Arial"/>
              </a:rPr>
              <a:t>2020</a:t>
            </a:r>
            <a:endParaRPr sz="1400" b="1" i="0" u="none" strike="noStrike" cap="none" dirty="0">
              <a:solidFill>
                <a:schemeClr val="lt1"/>
              </a:solidFill>
              <a:latin typeface="Arial"/>
              <a:ea typeface="Arial"/>
              <a:cs typeface="Arial"/>
              <a:sym typeface="Arial"/>
            </a:endParaRPr>
          </a:p>
        </p:txBody>
      </p:sp>
      <p:sp>
        <p:nvSpPr>
          <p:cNvPr id="125" name="Google Shape;125;p25" descr="2020 settlement agreement -  SSA agreed to improve the VIPr kiosks to ensure accessibility for blind users -Touchscreens, visual displays required sighted individuals to assist blind users - Privacy impact "/>
          <p:cNvSpPr txBox="1"/>
          <p:nvPr/>
        </p:nvSpPr>
        <p:spPr>
          <a:xfrm>
            <a:off x="3806891" y="2462766"/>
            <a:ext cx="3088432" cy="1502976"/>
          </a:xfrm>
          <a:prstGeom prst="rect">
            <a:avLst/>
          </a:prstGeom>
          <a:noFill/>
          <a:ln>
            <a:noFill/>
          </a:ln>
        </p:spPr>
        <p:txBody>
          <a:bodyPr spcFirstLastPara="1" wrap="square" lIns="91425" tIns="45700" rIns="91425" bIns="45700" numCol="1" anchor="t" anchorCtr="0">
            <a:spAutoFit/>
          </a:bodyPr>
          <a:lstStyle/>
          <a:p>
            <a:pPr marL="0" marR="0" lvl="1" indent="0" algn="l" rtl="0">
              <a:lnSpc>
                <a:spcPct val="100000"/>
              </a:lnSpc>
              <a:spcBef>
                <a:spcPts val="0"/>
              </a:spcBef>
              <a:spcAft>
                <a:spcPts val="0"/>
              </a:spcAft>
              <a:buNone/>
            </a:pPr>
            <a:r>
              <a:rPr lang="en-US" sz="1400" b="0" i="0" u="none" strike="noStrike" cap="none" dirty="0">
                <a:solidFill>
                  <a:srgbClr val="0B3F3A"/>
                </a:solidFill>
                <a:latin typeface="Arial"/>
                <a:ea typeface="Arial"/>
                <a:cs typeface="Arial"/>
                <a:sym typeface="Arial"/>
              </a:rPr>
              <a:t>2020 settlement agreement -  SSA agreed to improve the </a:t>
            </a:r>
            <a:r>
              <a:rPr lang="en-US" sz="1400" b="0" i="0" u="none" strike="noStrike" cap="none" dirty="0" err="1">
                <a:solidFill>
                  <a:srgbClr val="0B3F3A"/>
                </a:solidFill>
                <a:latin typeface="Arial"/>
                <a:ea typeface="Arial"/>
                <a:cs typeface="Arial"/>
                <a:sym typeface="Arial"/>
              </a:rPr>
              <a:t>VIPr</a:t>
            </a:r>
            <a:r>
              <a:rPr lang="en-US" sz="1400" b="0" i="0" u="none" strike="noStrike" cap="none" dirty="0">
                <a:solidFill>
                  <a:srgbClr val="0B3F3A"/>
                </a:solidFill>
                <a:latin typeface="Arial"/>
                <a:ea typeface="Arial"/>
                <a:cs typeface="Arial"/>
                <a:sym typeface="Arial"/>
              </a:rPr>
              <a:t> kiosks to ensure accessibility for blind users</a:t>
            </a:r>
            <a:endParaRPr dirty="0"/>
          </a:p>
          <a:p>
            <a:pPr marL="0" marR="0" lvl="1" indent="0" algn="l" rtl="0">
              <a:lnSpc>
                <a:spcPct val="100000"/>
              </a:lnSpc>
              <a:spcBef>
                <a:spcPts val="700"/>
              </a:spcBef>
              <a:spcAft>
                <a:spcPts val="0"/>
              </a:spcAft>
              <a:buNone/>
            </a:pPr>
            <a:r>
              <a:rPr lang="en-US" sz="1200" b="0" i="0" u="none" strike="noStrike" cap="none" dirty="0">
                <a:solidFill>
                  <a:srgbClr val="0B3F3A"/>
                </a:solidFill>
                <a:latin typeface="Arial"/>
                <a:ea typeface="Arial"/>
                <a:cs typeface="Arial"/>
                <a:sym typeface="Arial"/>
              </a:rPr>
              <a:t>-Touchscreens, visual displays required sighted individuals to assist blind users</a:t>
            </a:r>
            <a:endParaRPr sz="1050" b="0" i="0" u="none" strike="noStrike" cap="none" dirty="0">
              <a:solidFill>
                <a:srgbClr val="0B3F3A"/>
              </a:solidFill>
              <a:latin typeface="Arial"/>
              <a:ea typeface="Arial"/>
              <a:cs typeface="Arial"/>
              <a:sym typeface="Arial"/>
            </a:endParaRPr>
          </a:p>
          <a:p>
            <a:pPr marL="0" marR="0" lvl="2" indent="0" algn="l" rtl="0">
              <a:lnSpc>
                <a:spcPct val="100000"/>
              </a:lnSpc>
              <a:spcBef>
                <a:spcPts val="650"/>
              </a:spcBef>
              <a:spcAft>
                <a:spcPts val="0"/>
              </a:spcAft>
              <a:buNone/>
            </a:pPr>
            <a:r>
              <a:rPr lang="en-US" sz="1200" b="0" i="0" u="none" strike="noStrike" cap="none" dirty="0">
                <a:solidFill>
                  <a:srgbClr val="0B3F3A"/>
                </a:solidFill>
                <a:latin typeface="Arial"/>
                <a:ea typeface="Arial"/>
                <a:cs typeface="Arial"/>
                <a:sym typeface="Arial"/>
              </a:rPr>
              <a:t>- Privacy impact</a:t>
            </a:r>
            <a:endParaRPr sz="1050" b="0" i="0" u="none" strike="noStrike" cap="none" dirty="0">
              <a:solidFill>
                <a:srgbClr val="0B3F3A"/>
              </a:solidFill>
              <a:latin typeface="Arial"/>
              <a:ea typeface="Arial"/>
              <a:cs typeface="Arial"/>
              <a:sym typeface="Arial"/>
            </a:endParaRPr>
          </a:p>
        </p:txBody>
      </p:sp>
      <p:sp>
        <p:nvSpPr>
          <p:cNvPr id="120" name="Google Shape;120;p25" descr="2021-2023 "/>
          <p:cNvSpPr/>
          <p:nvPr/>
        </p:nvSpPr>
        <p:spPr>
          <a:xfrm>
            <a:off x="7232073" y="1267062"/>
            <a:ext cx="2258292" cy="401781"/>
          </a:xfrm>
          <a:prstGeom prst="roundRect">
            <a:avLst>
              <a:gd name="adj" fmla="val 16667"/>
            </a:avLst>
          </a:prstGeom>
          <a:solidFill>
            <a:srgbClr val="0B3F3A"/>
          </a:solidFill>
          <a:ln w="25400" cap="flat" cmpd="sng">
            <a:solidFill>
              <a:srgbClr val="0B3F3A"/>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r>
              <a:rPr lang="en-US" sz="1600" b="1" i="0" u="none" strike="noStrike" cap="none" dirty="0">
                <a:solidFill>
                  <a:schemeClr val="lt1"/>
                </a:solidFill>
                <a:latin typeface="Arial"/>
                <a:ea typeface="Arial"/>
                <a:cs typeface="Arial"/>
                <a:sym typeface="Arial"/>
              </a:rPr>
              <a:t>2021-2023</a:t>
            </a:r>
            <a:endParaRPr sz="1400" b="1" i="0" u="none" strike="noStrike" cap="none" dirty="0">
              <a:solidFill>
                <a:schemeClr val="lt1"/>
              </a:solidFill>
              <a:latin typeface="Arial"/>
              <a:ea typeface="Arial"/>
              <a:cs typeface="Arial"/>
              <a:sym typeface="Arial"/>
            </a:endParaRPr>
          </a:p>
        </p:txBody>
      </p:sp>
      <p:sp>
        <p:nvSpPr>
          <p:cNvPr id="126" name="Google Shape;126;p25" descr="2021-2023 New kiosk solicitation released, awarded, developed, and deployed -SSA publicly available checklist  https://www.ssa.gov/accessibility/testmethod.html?tab=1 "/>
          <p:cNvSpPr txBox="1"/>
          <p:nvPr/>
        </p:nvSpPr>
        <p:spPr>
          <a:xfrm>
            <a:off x="7380514" y="2462766"/>
            <a:ext cx="2974131" cy="1644040"/>
          </a:xfrm>
          <a:prstGeom prst="rect">
            <a:avLst/>
          </a:prstGeom>
          <a:noFill/>
          <a:ln>
            <a:noFill/>
          </a:ln>
        </p:spPr>
        <p:txBody>
          <a:bodyPr spcFirstLastPara="1" wrap="square" lIns="91425" tIns="45700" rIns="91425" bIns="45700" numCol="1" anchor="t" anchorCtr="0">
            <a:spAutoFit/>
          </a:bodyPr>
          <a:lstStyle/>
          <a:p>
            <a:pPr marL="0" marR="0" lvl="1" indent="0" algn="l" rtl="0">
              <a:lnSpc>
                <a:spcPct val="100000"/>
              </a:lnSpc>
              <a:spcBef>
                <a:spcPts val="0"/>
              </a:spcBef>
              <a:spcAft>
                <a:spcPts val="0"/>
              </a:spcAft>
              <a:buNone/>
            </a:pPr>
            <a:r>
              <a:rPr lang="en-US" sz="1400" b="0" i="0" u="none" strike="noStrike" cap="none" dirty="0">
                <a:solidFill>
                  <a:srgbClr val="0B3F3A"/>
                </a:solidFill>
                <a:latin typeface="Arial"/>
                <a:ea typeface="Arial"/>
                <a:cs typeface="Arial"/>
                <a:sym typeface="Arial"/>
              </a:rPr>
              <a:t>2021-2023 New kiosk solicitation released, awarded, developed, and deployed</a:t>
            </a:r>
            <a:endParaRPr sz="1050" b="0" i="0" u="none" strike="noStrike" cap="none" dirty="0">
              <a:solidFill>
                <a:srgbClr val="0B3F3A"/>
              </a:solidFill>
              <a:latin typeface="Arial"/>
              <a:ea typeface="Arial"/>
              <a:cs typeface="Arial"/>
              <a:sym typeface="Arial"/>
            </a:endParaRPr>
          </a:p>
          <a:p>
            <a:pPr marL="0" marR="0" lvl="2" indent="0" algn="l" rtl="0">
              <a:lnSpc>
                <a:spcPct val="100000"/>
              </a:lnSpc>
              <a:spcBef>
                <a:spcPts val="650"/>
              </a:spcBef>
              <a:spcAft>
                <a:spcPts val="0"/>
              </a:spcAft>
              <a:buNone/>
            </a:pPr>
            <a:r>
              <a:rPr lang="en-US" sz="1200" b="0" i="0" u="none" strike="noStrike" cap="none" dirty="0">
                <a:solidFill>
                  <a:srgbClr val="0B3F3A"/>
                </a:solidFill>
                <a:latin typeface="Arial"/>
                <a:ea typeface="Arial"/>
                <a:cs typeface="Arial"/>
                <a:sym typeface="Arial"/>
              </a:rPr>
              <a:t>-SSA </a:t>
            </a:r>
            <a:r>
              <a:rPr lang="en-US" sz="1200" b="0" i="0" u="sng" strike="noStrike" cap="none" dirty="0">
                <a:solidFill>
                  <a:srgbClr val="0B3F3A"/>
                </a:solidFill>
                <a:latin typeface="Arial"/>
                <a:ea typeface="Arial"/>
                <a:cs typeface="Arial"/>
                <a:sym typeface="Arial"/>
                <a:hlinkClick r:id="rId3">
                  <a:extLst>
                    <a:ext uri="{A12FA001-AC4F-418D-AE19-62706E023703}">
                      <ahyp:hlinkClr xmlns:ahyp="http://schemas.microsoft.com/office/drawing/2018/hyperlinkcolor" val="tx"/>
                    </a:ext>
                  </a:extLst>
                </a:hlinkClick>
              </a:rPr>
              <a:t>publicly available checklist</a:t>
            </a:r>
            <a:endParaRPr sz="1200" b="0" i="0" u="none" strike="noStrike" cap="none" dirty="0">
              <a:solidFill>
                <a:srgbClr val="0B3F3A"/>
              </a:solidFill>
              <a:latin typeface="Arial"/>
              <a:ea typeface="Arial"/>
              <a:cs typeface="Arial"/>
              <a:sym typeface="Arial"/>
            </a:endParaRPr>
          </a:p>
          <a:p>
            <a:pPr marL="0" marR="0" lvl="3" indent="0" algn="l" rtl="0">
              <a:lnSpc>
                <a:spcPct val="100000"/>
              </a:lnSpc>
              <a:spcBef>
                <a:spcPts val="600"/>
              </a:spcBef>
              <a:spcAft>
                <a:spcPts val="0"/>
              </a:spcAft>
              <a:buNone/>
            </a:pPr>
            <a:r>
              <a:rPr lang="en-US" sz="1200" b="0" i="0" u="none" strike="noStrike" cap="none" dirty="0">
                <a:solidFill>
                  <a:srgbClr val="0B3F3A"/>
                </a:solidFill>
                <a:latin typeface="Arial"/>
                <a:ea typeface="Arial"/>
                <a:cs typeface="Arial"/>
                <a:sym typeface="Arial"/>
              </a:rPr>
              <a:t> </a:t>
            </a:r>
            <a:r>
              <a:rPr lang="en-US" sz="1200" b="1" i="0" u="none" strike="noStrike" cap="none" dirty="0">
                <a:solidFill>
                  <a:srgbClr val="0B3F3A"/>
                </a:solidFill>
                <a:latin typeface="Arial"/>
                <a:ea typeface="Arial"/>
                <a:cs typeface="Arial"/>
                <a:sym typeface="Arial"/>
              </a:rPr>
              <a:t>https://www.ssa.gov/accessibility/testmethod.html?tab=1</a:t>
            </a:r>
            <a:endParaRPr sz="1050" b="1" i="0" u="none" strike="noStrike" cap="none" dirty="0">
              <a:solidFill>
                <a:srgbClr val="0B3F3A"/>
              </a:solidFill>
              <a:latin typeface="Arial"/>
              <a:ea typeface="Arial"/>
              <a:cs typeface="Arial"/>
              <a:sym typeface="Arial"/>
            </a:endParaRPr>
          </a:p>
        </p:txBody>
      </p:sp>
      <p:pic>
        <p:nvPicPr>
          <p:cNvPr id="121" name="Google Shape;121;p25">
            <a:extLst>
              <a:ext uri="{C183D7F6-B498-43B3-948B-1728B52AA6E4}">
                <adec:decorative xmlns:adec="http://schemas.microsoft.com/office/drawing/2017/decorative" val="1"/>
              </a:ext>
            </a:extLst>
          </p:cNvPr>
          <p:cNvPicPr preferRelativeResize="0"/>
          <p:nvPr/>
        </p:nvPicPr>
        <p:blipFill rotWithShape="1">
          <a:blip r:embed="rId4">
            <a:alphaModFix/>
          </a:blip>
          <a:srcRect/>
          <a:stretch/>
        </p:blipFill>
        <p:spPr>
          <a:xfrm>
            <a:off x="1745675" y="1953320"/>
            <a:ext cx="401782" cy="401782"/>
          </a:xfrm>
          <a:prstGeom prst="rect">
            <a:avLst/>
          </a:prstGeom>
          <a:noFill/>
          <a:ln>
            <a:noFill/>
          </a:ln>
        </p:spPr>
      </p:pic>
      <p:pic>
        <p:nvPicPr>
          <p:cNvPr id="122" name="Google Shape;122;p25">
            <a:extLst>
              <a:ext uri="{C183D7F6-B498-43B3-948B-1728B52AA6E4}">
                <adec:decorative xmlns:adec="http://schemas.microsoft.com/office/drawing/2017/decorative" val="1"/>
              </a:ext>
            </a:extLst>
          </p:cNvPr>
          <p:cNvPicPr preferRelativeResize="0"/>
          <p:nvPr/>
        </p:nvPicPr>
        <p:blipFill rotWithShape="1">
          <a:blip r:embed="rId4">
            <a:alphaModFix/>
          </a:blip>
          <a:srcRect/>
          <a:stretch/>
        </p:blipFill>
        <p:spPr>
          <a:xfrm>
            <a:off x="4890655" y="2022590"/>
            <a:ext cx="401782" cy="401782"/>
          </a:xfrm>
          <a:prstGeom prst="rect">
            <a:avLst/>
          </a:prstGeom>
          <a:noFill/>
          <a:ln>
            <a:noFill/>
          </a:ln>
        </p:spPr>
      </p:pic>
      <p:pic>
        <p:nvPicPr>
          <p:cNvPr id="123" name="Google Shape;123;p25">
            <a:extLst>
              <a:ext uri="{C183D7F6-B498-43B3-948B-1728B52AA6E4}">
                <adec:decorative xmlns:adec="http://schemas.microsoft.com/office/drawing/2017/decorative" val="1"/>
              </a:ext>
            </a:extLst>
          </p:cNvPr>
          <p:cNvPicPr preferRelativeResize="0"/>
          <p:nvPr/>
        </p:nvPicPr>
        <p:blipFill rotWithShape="1">
          <a:blip r:embed="rId4">
            <a:alphaModFix/>
          </a:blip>
          <a:srcRect/>
          <a:stretch/>
        </p:blipFill>
        <p:spPr>
          <a:xfrm>
            <a:off x="8160328" y="1925605"/>
            <a:ext cx="401782" cy="401782"/>
          </a:xfrm>
          <a:prstGeom prst="rect">
            <a:avLst/>
          </a:prstGeom>
          <a:noFill/>
          <a:ln>
            <a:noFill/>
          </a:ln>
        </p:spPr>
      </p:pic>
      <p:sp>
        <p:nvSpPr>
          <p:cNvPr id="116" name="Google Shape;116;p25" descr="From inaccessible to accessible "/>
          <p:cNvSpPr txBox="1">
            <a:spLocks noGrp="1"/>
          </p:cNvSpPr>
          <p:nvPr>
            <p:ph type="body" idx="1"/>
          </p:nvPr>
        </p:nvSpPr>
        <p:spPr>
          <a:xfrm>
            <a:off x="879369" y="4867805"/>
            <a:ext cx="6015954" cy="738664"/>
          </a:xfrm>
          <a:prstGeom prst="rect">
            <a:avLst/>
          </a:prstGeom>
          <a:noFill/>
          <a:ln>
            <a:noFill/>
          </a:ln>
        </p:spPr>
        <p:txBody>
          <a:bodyPr spcFirstLastPara="1" wrap="square" lIns="91425" tIns="45700" rIns="91425" bIns="45700" numCol="1" anchor="t" anchorCtr="0">
            <a:noAutofit/>
          </a:bodyPr>
          <a:lstStyle/>
          <a:p>
            <a:pPr marL="50800" marR="0" lvl="0" indent="0" algn="l" rtl="0">
              <a:lnSpc>
                <a:spcPct val="100000"/>
              </a:lnSpc>
              <a:spcBef>
                <a:spcPts val="700"/>
              </a:spcBef>
              <a:spcAft>
                <a:spcPts val="0"/>
              </a:spcAft>
              <a:buClr>
                <a:srgbClr val="0E8775"/>
              </a:buClr>
              <a:buSzPts val="2800"/>
              <a:buNone/>
            </a:pPr>
            <a:r>
              <a:rPr lang="en-US" sz="2800" b="1" dirty="0">
                <a:solidFill>
                  <a:srgbClr val="0E8775"/>
                </a:solidFill>
              </a:rPr>
              <a:t>From inaccessible to accessible</a:t>
            </a:r>
            <a:endParaRPr sz="2800" b="1" dirty="0">
              <a:solidFill>
                <a:srgbClr val="0E8775"/>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6"/>
          <p:cNvSpPr txBox="1">
            <a:spLocks noGrp="1"/>
          </p:cNvSpPr>
          <p:nvPr>
            <p:ph type="title"/>
          </p:nvPr>
        </p:nvSpPr>
        <p:spPr>
          <a:xfrm>
            <a:off x="731520" y="548640"/>
            <a:ext cx="10721705" cy="433945"/>
          </a:xfrm>
          <a:prstGeom prst="rect">
            <a:avLst/>
          </a:prstGeom>
          <a:noFill/>
          <a:ln>
            <a:noFill/>
          </a:ln>
        </p:spPr>
        <p:txBody>
          <a:bodyPr spcFirstLastPara="1" wrap="square" lIns="0" tIns="45700" rIns="0" bIns="0" numCol="1"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dirty="0"/>
              <a:t>Next Steps</a:t>
            </a:r>
            <a:endParaRPr dirty="0"/>
          </a:p>
        </p:txBody>
      </p:sp>
      <p:sp>
        <p:nvSpPr>
          <p:cNvPr id="132" name="Google Shape;132;p26"/>
          <p:cNvSpPr txBox="1">
            <a:spLocks noGrp="1"/>
          </p:cNvSpPr>
          <p:nvPr>
            <p:ph type="body" idx="1"/>
          </p:nvPr>
        </p:nvSpPr>
        <p:spPr>
          <a:xfrm>
            <a:off x="593298" y="1560859"/>
            <a:ext cx="10426006" cy="4976601"/>
          </a:xfrm>
          <a:prstGeom prst="rect">
            <a:avLst/>
          </a:prstGeom>
          <a:noFill/>
          <a:ln>
            <a:noFill/>
          </a:ln>
        </p:spPr>
        <p:txBody>
          <a:bodyPr spcFirstLastPara="1" wrap="square" lIns="91425" tIns="45700" rIns="91425" bIns="45700" numCol="1" anchor="t" anchorCtr="0">
            <a:noAutofit/>
          </a:bodyPr>
          <a:lstStyle/>
          <a:p>
            <a:pPr marL="457200" marR="0" lvl="0" indent="-406400" algn="l" rtl="0">
              <a:lnSpc>
                <a:spcPct val="100000"/>
              </a:lnSpc>
              <a:spcBef>
                <a:spcPts val="700"/>
              </a:spcBef>
              <a:spcAft>
                <a:spcPts val="0"/>
              </a:spcAft>
              <a:buClr>
                <a:srgbClr val="0E8775"/>
              </a:buClr>
              <a:buSzPts val="2800"/>
              <a:buFont typeface="Arial"/>
              <a:buChar char="•"/>
            </a:pPr>
            <a:r>
              <a:rPr lang="en-US" b="1" dirty="0">
                <a:solidFill>
                  <a:srgbClr val="0B3F3A"/>
                </a:solidFill>
              </a:rPr>
              <a:t>GSA Next Steps: Hardware Baseline Development and Release in late 2025/ early 2026</a:t>
            </a:r>
            <a:endParaRPr b="1" dirty="0">
              <a:solidFill>
                <a:srgbClr val="0B3F3A"/>
              </a:solidFill>
            </a:endParaRPr>
          </a:p>
          <a:p>
            <a:pPr marL="914400" lvl="1" indent="-393700" algn="l" rtl="0">
              <a:lnSpc>
                <a:spcPct val="100000"/>
              </a:lnSpc>
              <a:spcBef>
                <a:spcPts val="700"/>
              </a:spcBef>
              <a:spcAft>
                <a:spcPts val="0"/>
              </a:spcAft>
              <a:buSzPts val="2600"/>
              <a:buChar char="▪"/>
            </a:pPr>
            <a:r>
              <a:rPr lang="en-US" sz="2000" dirty="0">
                <a:solidFill>
                  <a:srgbClr val="0E8775"/>
                </a:solidFill>
              </a:rPr>
              <a:t>The Access Board and GSA are working together to create a baseline test for hardware testing processes. Much like the web baseline and documents baseline, the hardware baseline will describe </a:t>
            </a:r>
            <a:r>
              <a:rPr lang="en-US" sz="2000" dirty="0">
                <a:solidFill>
                  <a:srgbClr val="0E8775"/>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what </a:t>
            </a:r>
            <a:r>
              <a:rPr lang="en-US" sz="2000" dirty="0">
                <a:solidFill>
                  <a:srgbClr val="0E8775"/>
                </a:solidFill>
              </a:rPr>
              <a:t>to evaluate to determine conformance to the Revised 508 Standards.   </a:t>
            </a:r>
            <a:endParaRPr dirty="0">
              <a:solidFill>
                <a:srgbClr val="0E8775"/>
              </a:solidFill>
            </a:endParaRPr>
          </a:p>
          <a:p>
            <a:pPr marL="914400" lvl="1" indent="-228600" algn="l" rtl="0">
              <a:lnSpc>
                <a:spcPct val="100000"/>
              </a:lnSpc>
              <a:spcBef>
                <a:spcPts val="700"/>
              </a:spcBef>
              <a:spcAft>
                <a:spcPts val="0"/>
              </a:spcAft>
              <a:buSzPts val="2600"/>
              <a:buNone/>
            </a:pPr>
            <a:endParaRPr sz="2000" dirty="0"/>
          </a:p>
          <a:p>
            <a:pPr marL="457200" marR="0" lvl="0" indent="-406400" algn="l" rtl="0">
              <a:lnSpc>
                <a:spcPct val="100000"/>
              </a:lnSpc>
              <a:spcBef>
                <a:spcPts val="700"/>
              </a:spcBef>
              <a:spcAft>
                <a:spcPts val="0"/>
              </a:spcAft>
              <a:buClr>
                <a:srgbClr val="0E8775"/>
              </a:buClr>
              <a:buSzPts val="2800"/>
              <a:buFont typeface="Arial"/>
              <a:buChar char="•"/>
            </a:pPr>
            <a:r>
              <a:rPr lang="en-US" b="1" dirty="0">
                <a:solidFill>
                  <a:srgbClr val="0B3F3A"/>
                </a:solidFill>
              </a:rPr>
              <a:t>Section 508 PMs and Others: Research internally if you have kiosks</a:t>
            </a:r>
            <a:endParaRPr b="1" dirty="0">
              <a:solidFill>
                <a:srgbClr val="0B3F3A"/>
              </a:solidFill>
            </a:endParaRPr>
          </a:p>
          <a:p>
            <a:pPr marL="914400" lvl="1" indent="-393700" algn="l" rtl="0">
              <a:lnSpc>
                <a:spcPct val="100000"/>
              </a:lnSpc>
              <a:spcBef>
                <a:spcPts val="700"/>
              </a:spcBef>
              <a:spcAft>
                <a:spcPts val="0"/>
              </a:spcAft>
              <a:buSzPts val="2600"/>
              <a:buChar char="▪"/>
            </a:pPr>
            <a:r>
              <a:rPr lang="en-US" sz="2000" dirty="0">
                <a:solidFill>
                  <a:srgbClr val="0E8775"/>
                </a:solidFill>
              </a:rPr>
              <a:t>In the assessment from </a:t>
            </a:r>
            <a:r>
              <a:rPr lang="en-US" sz="2000" dirty="0">
                <a:solidFill>
                  <a:srgbClr val="0E8775"/>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
                  </a:ext>
                </a:extLst>
              </a:rPr>
              <a:t>2023,</a:t>
            </a:r>
            <a:r>
              <a:rPr lang="en-US" sz="2000" dirty="0">
                <a:solidFill>
                  <a:srgbClr val="0E8775"/>
                </a:solidFill>
              </a:rPr>
              <a:t> there were 35% of respondents that said their organization has kiosks used by the public.</a:t>
            </a:r>
            <a:endParaRPr dirty="0">
              <a:solidFill>
                <a:srgbClr val="0E8775"/>
              </a:solidFill>
            </a:endParaRPr>
          </a:p>
          <a:p>
            <a:pPr marL="914400" lvl="1" indent="-393700" algn="l" rtl="0">
              <a:lnSpc>
                <a:spcPct val="100000"/>
              </a:lnSpc>
              <a:spcBef>
                <a:spcPts val="700"/>
              </a:spcBef>
              <a:spcAft>
                <a:spcPts val="0"/>
              </a:spcAft>
              <a:buSzPts val="2600"/>
              <a:buChar char="▪"/>
            </a:pPr>
            <a:r>
              <a:rPr lang="en-US" sz="2000" dirty="0">
                <a:solidFill>
                  <a:srgbClr val="0E8775"/>
                </a:solidFill>
              </a:rPr>
              <a:t>In 2024’s assessment, 12.2% of respondents use a kiosk test process. (30)</a:t>
            </a:r>
            <a:endParaRPr dirty="0">
              <a:solidFill>
                <a:srgbClr val="0E8775"/>
              </a:solidFill>
            </a:endParaRPr>
          </a:p>
          <a:p>
            <a:pPr marL="914400" lvl="1" indent="-393700" algn="l" rtl="0">
              <a:lnSpc>
                <a:spcPct val="100000"/>
              </a:lnSpc>
              <a:spcBef>
                <a:spcPts val="700"/>
              </a:spcBef>
              <a:spcAft>
                <a:spcPts val="0"/>
              </a:spcAft>
              <a:buSzPts val="2600"/>
              <a:buChar char="▪"/>
            </a:pPr>
            <a:endParaRPr dirty="0">
              <a:solidFill>
                <a:srgbClr val="0E8775"/>
              </a:solidFill>
            </a:endParaRPr>
          </a:p>
          <a:p>
            <a:pPr marL="914400" lvl="1" indent="-228600" algn="l" rtl="0">
              <a:lnSpc>
                <a:spcPct val="100000"/>
              </a:lnSpc>
              <a:spcBef>
                <a:spcPts val="700"/>
              </a:spcBef>
              <a:spcAft>
                <a:spcPts val="0"/>
              </a:spcAft>
              <a:buSzPts val="2600"/>
              <a:buNone/>
            </a:pPr>
            <a:endParaRPr sz="2000" dirty="0"/>
          </a:p>
          <a:p>
            <a:pPr marL="914400" lvl="1" indent="-228600" algn="l" rtl="0">
              <a:lnSpc>
                <a:spcPct val="100000"/>
              </a:lnSpc>
              <a:spcBef>
                <a:spcPts val="700"/>
              </a:spcBef>
              <a:spcAft>
                <a:spcPts val="0"/>
              </a:spcAft>
              <a:buSzPts val="2600"/>
              <a:buNone/>
            </a:pPr>
            <a:endParaRPr sz="2000" dirty="0"/>
          </a:p>
          <a:p>
            <a:pPr marL="914400" lvl="1" indent="-228600" algn="l" rtl="0">
              <a:lnSpc>
                <a:spcPct val="100000"/>
              </a:lnSpc>
              <a:spcBef>
                <a:spcPts val="700"/>
              </a:spcBef>
              <a:spcAft>
                <a:spcPts val="0"/>
              </a:spcAft>
              <a:buSzPts val="2600"/>
              <a:buNone/>
            </a:pPr>
            <a:endParaRPr sz="2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7"/>
          <p:cNvSpPr txBox="1">
            <a:spLocks noGrp="1"/>
          </p:cNvSpPr>
          <p:nvPr>
            <p:ph type="title"/>
          </p:nvPr>
        </p:nvSpPr>
        <p:spPr>
          <a:xfrm>
            <a:off x="731520" y="548640"/>
            <a:ext cx="10721705" cy="433945"/>
          </a:xfrm>
          <a:prstGeom prst="rect">
            <a:avLst/>
          </a:prstGeom>
          <a:noFill/>
          <a:ln>
            <a:noFill/>
          </a:ln>
        </p:spPr>
        <p:txBody>
          <a:bodyPr spcFirstLastPara="1" wrap="square" lIns="0" tIns="45700" rIns="0" bIns="0" numCol="1"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dirty="0"/>
              <a:t>Next Steps, cont'd</a:t>
            </a:r>
            <a:endParaRPr dirty="0"/>
          </a:p>
        </p:txBody>
      </p:sp>
      <p:sp>
        <p:nvSpPr>
          <p:cNvPr id="138" name="Google Shape;138;p27"/>
          <p:cNvSpPr txBox="1">
            <a:spLocks noGrp="1"/>
          </p:cNvSpPr>
          <p:nvPr>
            <p:ph type="body" idx="1"/>
          </p:nvPr>
        </p:nvSpPr>
        <p:spPr>
          <a:xfrm>
            <a:off x="817698" y="1432009"/>
            <a:ext cx="10425900" cy="4976700"/>
          </a:xfrm>
          <a:prstGeom prst="rect">
            <a:avLst/>
          </a:prstGeom>
          <a:noFill/>
          <a:ln>
            <a:noFill/>
          </a:ln>
        </p:spPr>
        <p:txBody>
          <a:bodyPr spcFirstLastPara="1" wrap="square" lIns="91425" tIns="45700" rIns="91425" bIns="45700" numCol="1" anchor="t" anchorCtr="0">
            <a:noAutofit/>
          </a:bodyPr>
          <a:lstStyle/>
          <a:p>
            <a:pPr marL="50800" marR="0" lvl="0" indent="0" algn="l" rtl="0">
              <a:lnSpc>
                <a:spcPct val="100000"/>
              </a:lnSpc>
              <a:spcBef>
                <a:spcPts val="700"/>
              </a:spcBef>
              <a:spcAft>
                <a:spcPts val="0"/>
              </a:spcAft>
              <a:buClr>
                <a:srgbClr val="0E8775"/>
              </a:buClr>
              <a:buSzPts val="2800"/>
              <a:buNone/>
            </a:pPr>
            <a:r>
              <a:rPr lang="en-US" sz="2800" b="1">
                <a:solidFill>
                  <a:srgbClr val="0B3F3A"/>
                </a:solidFill>
              </a:rPr>
              <a:t>For all agencies</a:t>
            </a:r>
            <a:r>
              <a:rPr lang="en-US" sz="2800">
                <a:solidFill>
                  <a:srgbClr val="0B3F3A"/>
                </a:solidFill>
              </a:rPr>
              <a:t>: Procure accessible kiosks</a:t>
            </a:r>
            <a:endParaRPr>
              <a:solidFill>
                <a:srgbClr val="0B3F3A"/>
              </a:solidFill>
            </a:endParaRPr>
          </a:p>
          <a:p>
            <a:pPr marL="914400" lvl="1" indent="-393700" algn="l" rtl="0">
              <a:lnSpc>
                <a:spcPct val="100000"/>
              </a:lnSpc>
              <a:spcBef>
                <a:spcPts val="700"/>
              </a:spcBef>
              <a:spcAft>
                <a:spcPts val="0"/>
              </a:spcAft>
              <a:buSzPts val="2600"/>
              <a:buChar char="▪"/>
            </a:pPr>
            <a:r>
              <a:rPr lang="en-US" sz="2000">
                <a:solidFill>
                  <a:srgbClr val="0E8775"/>
                </a:solidFill>
              </a:rPr>
              <a:t>Is your agency or organization likely to procure self service kiosks?</a:t>
            </a:r>
            <a:endParaRPr>
              <a:solidFill>
                <a:srgbClr val="0E8775"/>
              </a:solidFill>
            </a:endParaRPr>
          </a:p>
          <a:p>
            <a:pPr marL="914400" lvl="1" indent="-393700" algn="l" rtl="0">
              <a:lnSpc>
                <a:spcPct val="100000"/>
              </a:lnSpc>
              <a:spcBef>
                <a:spcPts val="700"/>
              </a:spcBef>
              <a:spcAft>
                <a:spcPts val="0"/>
              </a:spcAft>
              <a:buSzPts val="2600"/>
              <a:buChar char="▪"/>
            </a:pPr>
            <a:r>
              <a:rPr lang="en-US" sz="2000">
                <a:solidFill>
                  <a:srgbClr val="0E8775"/>
                </a:solidFill>
              </a:rPr>
              <a:t>Do you know how to incorporate Section 508 into your kiosk procurement process?</a:t>
            </a:r>
            <a:endParaRPr>
              <a:solidFill>
                <a:srgbClr val="0E8775"/>
              </a:solidFill>
            </a:endParaRPr>
          </a:p>
          <a:p>
            <a:pPr marL="0" lvl="1" indent="0" algn="l" rtl="0">
              <a:lnSpc>
                <a:spcPct val="100000"/>
              </a:lnSpc>
              <a:spcBef>
                <a:spcPts val="700"/>
              </a:spcBef>
              <a:spcAft>
                <a:spcPts val="0"/>
              </a:spcAft>
              <a:buSzPts val="2600"/>
              <a:buNone/>
            </a:pPr>
            <a:r>
              <a:rPr lang="en-US" sz="2800">
                <a:solidFill>
                  <a:srgbClr val="0B3F3A"/>
                </a:solidFill>
              </a:rPr>
              <a:t>Recommendations:</a:t>
            </a:r>
            <a:endParaRPr>
              <a:solidFill>
                <a:srgbClr val="0B3F3A"/>
              </a:solidFill>
            </a:endParaRPr>
          </a:p>
          <a:p>
            <a:pPr marL="1790700" lvl="3" indent="-342900" algn="l" rtl="0">
              <a:lnSpc>
                <a:spcPct val="100000"/>
              </a:lnSpc>
              <a:spcBef>
                <a:spcPts val="600"/>
              </a:spcBef>
              <a:spcAft>
                <a:spcPts val="0"/>
              </a:spcAft>
              <a:buSzPts val="2400"/>
              <a:buAutoNum type="arabicPeriod"/>
            </a:pPr>
            <a:r>
              <a:rPr lang="en-US" sz="1800">
                <a:solidFill>
                  <a:srgbClr val="0E8775"/>
                </a:solidFill>
              </a:rPr>
              <a:t>Use ART - Section 508 requirements language in the RFP</a:t>
            </a:r>
            <a:endParaRPr>
              <a:solidFill>
                <a:srgbClr val="0E8775"/>
              </a:solidFill>
            </a:endParaRPr>
          </a:p>
          <a:p>
            <a:pPr marL="1790700" lvl="3" indent="-342900" algn="l" rtl="0">
              <a:lnSpc>
                <a:spcPct val="100000"/>
              </a:lnSpc>
              <a:spcBef>
                <a:spcPts val="600"/>
              </a:spcBef>
              <a:spcAft>
                <a:spcPts val="0"/>
              </a:spcAft>
              <a:buSzPts val="2400"/>
              <a:buAutoNum type="arabicPeriod"/>
            </a:pPr>
            <a:r>
              <a:rPr lang="en-US" sz="1800">
                <a:solidFill>
                  <a:srgbClr val="0E8775"/>
                </a:solidFill>
              </a:rPr>
              <a:t>Include detailed specifications for accessibility</a:t>
            </a:r>
            <a:endParaRPr>
              <a:solidFill>
                <a:srgbClr val="0E8775"/>
              </a:solidFill>
            </a:endParaRPr>
          </a:p>
          <a:p>
            <a:pPr marL="1790700" lvl="3" indent="-342900" algn="l" rtl="0">
              <a:lnSpc>
                <a:spcPct val="100000"/>
              </a:lnSpc>
              <a:spcBef>
                <a:spcPts val="600"/>
              </a:spcBef>
              <a:spcAft>
                <a:spcPts val="0"/>
              </a:spcAft>
              <a:buSzPts val="2400"/>
              <a:buAutoNum type="arabicPeriod"/>
            </a:pPr>
            <a:r>
              <a:rPr lang="en-US" sz="1800">
                <a:solidFill>
                  <a:srgbClr val="0E8775"/>
                </a:solidFill>
              </a:rPr>
              <a:t>Require verification through (PwD) user testing in pilot/before mass production</a:t>
            </a:r>
            <a:endParaRPr>
              <a:solidFill>
                <a:srgbClr val="0E8775"/>
              </a:solidFill>
            </a:endParaRPr>
          </a:p>
          <a:p>
            <a:pPr marL="1790700" lvl="3" indent="-342900" algn="l" rtl="0">
              <a:lnSpc>
                <a:spcPct val="100000"/>
              </a:lnSpc>
              <a:spcBef>
                <a:spcPts val="600"/>
              </a:spcBef>
              <a:spcAft>
                <a:spcPts val="0"/>
              </a:spcAft>
              <a:buSzPts val="2400"/>
              <a:buAutoNum type="arabicPeriod"/>
            </a:pPr>
            <a:r>
              <a:rPr lang="en-US" sz="1800">
                <a:solidFill>
                  <a:srgbClr val="0E8775"/>
                </a:solidFill>
              </a:rPr>
              <a:t>Include consequences (financial and remediation) if not accessible</a:t>
            </a:r>
            <a:endParaRPr/>
          </a:p>
          <a:p>
            <a:pPr marL="1790700" lvl="3" indent="-342900" algn="l" rtl="0">
              <a:lnSpc>
                <a:spcPct val="100000"/>
              </a:lnSpc>
              <a:spcBef>
                <a:spcPts val="600"/>
              </a:spcBef>
              <a:spcAft>
                <a:spcPts val="0"/>
              </a:spcAft>
              <a:buSzPts val="2400"/>
              <a:buAutoNum type="arabicPeriod"/>
            </a:pPr>
            <a:r>
              <a:rPr lang="en-US" sz="1800">
                <a:solidFill>
                  <a:srgbClr val="0E8775"/>
                </a:solidFill>
              </a:rPr>
              <a:t>Create a hardware testing process for internal testing throughout the procurement, design, development, and deployment process. See SSA Kiosk Testing process example.</a:t>
            </a:r>
            <a:endParaRPr>
              <a:solidFill>
                <a:srgbClr val="0E8775"/>
              </a:solidFill>
            </a:endParaRPr>
          </a:p>
          <a:p>
            <a:pPr marL="914400" lvl="1" indent="-228600" algn="l" rtl="0">
              <a:lnSpc>
                <a:spcPct val="100000"/>
              </a:lnSpc>
              <a:spcBef>
                <a:spcPts val="700"/>
              </a:spcBef>
              <a:spcAft>
                <a:spcPts val="0"/>
              </a:spcAft>
              <a:buSzPts val="2600"/>
              <a:buNone/>
            </a:pPr>
            <a:endParaRPr sz="2000"/>
          </a:p>
          <a:p>
            <a:pPr marL="914400" lvl="1" indent="-228600" algn="l" rtl="0">
              <a:lnSpc>
                <a:spcPct val="100000"/>
              </a:lnSpc>
              <a:spcBef>
                <a:spcPts val="700"/>
              </a:spcBef>
              <a:spcAft>
                <a:spcPts val="0"/>
              </a:spcAft>
              <a:buSzPts val="2600"/>
              <a:buNone/>
            </a:pPr>
            <a:endParaRPr sz="2000"/>
          </a:p>
          <a:p>
            <a:pPr marL="914400" lvl="1" indent="-228600" algn="l" rtl="0">
              <a:lnSpc>
                <a:spcPct val="100000"/>
              </a:lnSpc>
              <a:spcBef>
                <a:spcPts val="700"/>
              </a:spcBef>
              <a:spcAft>
                <a:spcPts val="0"/>
              </a:spcAft>
              <a:buSzPts val="2600"/>
              <a:buNone/>
            </a:pPr>
            <a:endParaRPr sz="2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8"/>
          <p:cNvSpPr txBox="1">
            <a:spLocks noGrp="1"/>
          </p:cNvSpPr>
          <p:nvPr>
            <p:ph type="title"/>
          </p:nvPr>
        </p:nvSpPr>
        <p:spPr>
          <a:xfrm>
            <a:off x="610920" y="869769"/>
            <a:ext cx="11165841" cy="2247499"/>
          </a:xfrm>
          <a:prstGeom prst="rect">
            <a:avLst/>
          </a:prstGeom>
          <a:noFill/>
          <a:ln>
            <a:noFill/>
          </a:ln>
        </p:spPr>
        <p:txBody>
          <a:bodyPr spcFirstLastPara="1" wrap="square" lIns="91425" tIns="45700" rIns="91425" bIns="45700" numCol="1"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sz="9600">
                <a:solidFill>
                  <a:srgbClr val="0E8775"/>
                </a:solidFill>
              </a:rPr>
              <a:t>Questions?</a:t>
            </a:r>
            <a:endParaRPr>
              <a:solidFill>
                <a:srgbClr val="0E8775"/>
              </a:solidFill>
            </a:endParaRPr>
          </a:p>
        </p:txBody>
      </p:sp>
      <p:pic>
        <p:nvPicPr>
          <p:cNvPr id="144" name="Google Shape;144;p28">
            <a:extLst>
              <a:ext uri="{C183D7F6-B498-43B3-948B-1728B52AA6E4}">
                <adec:decorative xmlns:adec="http://schemas.microsoft.com/office/drawing/2017/decorative" val="1"/>
              </a:ext>
            </a:extLst>
          </p:cNvPr>
          <p:cNvPicPr preferRelativeResize="0"/>
          <p:nvPr/>
        </p:nvPicPr>
        <p:blipFill rotWithShape="1">
          <a:blip r:embed="rId3">
            <a:alphaModFix/>
          </a:blip>
          <a:srcRect/>
          <a:stretch/>
        </p:blipFill>
        <p:spPr>
          <a:xfrm>
            <a:off x="4475876" y="2668533"/>
            <a:ext cx="3435927" cy="343592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6"/>
          <p:cNvSpPr txBox="1">
            <a:spLocks noGrp="1"/>
          </p:cNvSpPr>
          <p:nvPr>
            <p:ph type="title"/>
          </p:nvPr>
        </p:nvSpPr>
        <p:spPr>
          <a:xfrm>
            <a:off x="389680" y="678936"/>
            <a:ext cx="11165841" cy="2247499"/>
          </a:xfrm>
          <a:prstGeom prst="rect">
            <a:avLst/>
          </a:prstGeom>
          <a:noFill/>
          <a:ln>
            <a:noFill/>
          </a:ln>
        </p:spPr>
        <p:txBody>
          <a:bodyPr spcFirstLastPara="1" wrap="square" lIns="91425" tIns="45700" rIns="91425" bIns="45700" numCol="1"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sz="9600"/>
              <a:t>Thank you!</a:t>
            </a:r>
            <a:endParaRPr/>
          </a:p>
        </p:txBody>
      </p:sp>
      <p:sp>
        <p:nvSpPr>
          <p:cNvPr id="150" name="Google Shape;150;p6"/>
          <p:cNvSpPr txBox="1"/>
          <p:nvPr/>
        </p:nvSpPr>
        <p:spPr>
          <a:xfrm>
            <a:off x="651625" y="3931566"/>
            <a:ext cx="5444375" cy="2247499"/>
          </a:xfrm>
          <a:prstGeom prst="rect">
            <a:avLst/>
          </a:prstGeom>
          <a:noFill/>
          <a:ln>
            <a:noFill/>
          </a:ln>
        </p:spPr>
        <p:txBody>
          <a:bodyPr spcFirstLastPara="1" wrap="square" lIns="91425" tIns="45700" rIns="91425" bIns="45700" numCol="1" anchor="ctr" anchorCtr="0">
            <a:noAutofit/>
          </a:bodyPr>
          <a:lstStyle/>
          <a:p>
            <a:pPr marL="0" marR="0" lvl="0" indent="0" algn="l" rtl="0">
              <a:lnSpc>
                <a:spcPct val="90000"/>
              </a:lnSpc>
              <a:spcBef>
                <a:spcPts val="0"/>
              </a:spcBef>
              <a:spcAft>
                <a:spcPts val="0"/>
              </a:spcAft>
              <a:buClr>
                <a:srgbClr val="000000"/>
              </a:buClr>
              <a:buSzPts val="1400"/>
              <a:buFont typeface="Arial"/>
              <a:buNone/>
            </a:pPr>
            <a:r>
              <a:rPr lang="en-US" sz="3600" b="0" i="0" u="sng" strike="noStrike" cap="none" dirty="0">
                <a:solidFill>
                  <a:srgbClr val="0E8775"/>
                </a:solidFill>
                <a:latin typeface="Arial"/>
                <a:ea typeface="Arial"/>
                <a:cs typeface="Arial"/>
                <a:sym typeface="Arial"/>
                <a:hlinkClick r:id="rId3">
                  <a:extLst>
                    <a:ext uri="{A12FA001-AC4F-418D-AE19-62706E023703}">
                      <ahyp:hlinkClr xmlns:ahyp="http://schemas.microsoft.com/office/drawing/2018/hyperlinkcolor" val="tx"/>
                    </a:ext>
                  </a:extLst>
                </a:hlinkClick>
              </a:rPr>
              <a:t>Laura.b.miller@gsa.gov</a:t>
            </a:r>
            <a:br>
              <a:rPr lang="en-US" sz="3600" b="0" i="0" u="none" strike="noStrike" cap="none" dirty="0">
                <a:solidFill>
                  <a:srgbClr val="0E8775"/>
                </a:solidFill>
                <a:latin typeface="Arial"/>
                <a:ea typeface="Arial"/>
                <a:cs typeface="Arial"/>
                <a:sym typeface="Arial"/>
              </a:rPr>
            </a:br>
            <a:r>
              <a:rPr lang="en-US" sz="3600" b="0" i="0" u="sng" strike="noStrike" cap="none" dirty="0">
                <a:solidFill>
                  <a:srgbClr val="0E8775"/>
                </a:solidFill>
                <a:latin typeface="Arial"/>
                <a:ea typeface="Arial"/>
                <a:cs typeface="Arial"/>
                <a:sym typeface="Arial"/>
                <a:hlinkClick r:id="rId4">
                  <a:extLst>
                    <a:ext uri="{A12FA001-AC4F-418D-AE19-62706E023703}">
                      <ahyp:hlinkClr xmlns:ahyp="http://schemas.microsoft.com/office/drawing/2018/hyperlinkcolor" val="tx"/>
                    </a:ext>
                  </a:extLst>
                </a:hlinkClick>
              </a:rPr>
              <a:t>Section.508@gsa.gov</a:t>
            </a:r>
            <a:br>
              <a:rPr lang="en-US" sz="3600" b="1" i="0" u="none" strike="noStrike" cap="none" dirty="0">
                <a:solidFill>
                  <a:srgbClr val="0E8775"/>
                </a:solidFill>
                <a:latin typeface="Arial"/>
                <a:ea typeface="Arial"/>
                <a:cs typeface="Arial"/>
                <a:sym typeface="Arial"/>
              </a:rPr>
            </a:br>
            <a:endParaRPr sz="3600" b="1" i="0" u="none" strike="noStrike" cap="none" dirty="0">
              <a:solidFill>
                <a:srgbClr val="0E8775"/>
              </a:solidFill>
              <a:latin typeface="Arial"/>
              <a:ea typeface="Arial"/>
              <a:cs typeface="Arial"/>
              <a:sym typeface="Arial"/>
            </a:endParaRPr>
          </a:p>
        </p:txBody>
      </p:sp>
      <p:pic>
        <p:nvPicPr>
          <p:cNvPr id="151" name="Google Shape;151;p6">
            <a:extLst>
              <a:ext uri="{C183D7F6-B498-43B3-948B-1728B52AA6E4}">
                <adec:decorative xmlns:adec="http://schemas.microsoft.com/office/drawing/2017/decorative" val="1"/>
              </a:ext>
            </a:extLst>
          </p:cNvPr>
          <p:cNvPicPr preferRelativeResize="0"/>
          <p:nvPr/>
        </p:nvPicPr>
        <p:blipFill rotWithShape="1">
          <a:blip r:embed="rId5">
            <a:alphaModFix/>
          </a:blip>
          <a:srcRect/>
          <a:stretch/>
        </p:blipFill>
        <p:spPr>
          <a:xfrm>
            <a:off x="6719453" y="2926434"/>
            <a:ext cx="3491345" cy="349134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
        <p:cNvGrpSpPr/>
        <p:nvPr/>
      </p:nvGrpSpPr>
      <p:grpSpPr>
        <a:xfrm>
          <a:off x="0" y="0"/>
          <a:ext cx="0" cy="0"/>
          <a:chOff x="0" y="0"/>
          <a:chExt cx="0" cy="0"/>
        </a:xfrm>
      </p:grpSpPr>
      <p:sp>
        <p:nvSpPr>
          <p:cNvPr id="35" name="Google Shape;35;p2"/>
          <p:cNvSpPr txBox="1">
            <a:spLocks noGrp="1"/>
          </p:cNvSpPr>
          <p:nvPr>
            <p:ph type="title"/>
          </p:nvPr>
        </p:nvSpPr>
        <p:spPr>
          <a:xfrm>
            <a:off x="731520" y="708133"/>
            <a:ext cx="10721705" cy="1098742"/>
          </a:xfrm>
          <a:prstGeom prst="rect">
            <a:avLst/>
          </a:prstGeom>
          <a:noFill/>
          <a:ln>
            <a:noFill/>
          </a:ln>
        </p:spPr>
        <p:txBody>
          <a:bodyPr spcFirstLastPara="1" wrap="square" lIns="0" tIns="45700" rIns="0" bIns="0" numCol="1"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sz="4800" dirty="0"/>
              <a:t>Agenda</a:t>
            </a:r>
            <a:br>
              <a:rPr lang="en-US" sz="4800" dirty="0"/>
            </a:br>
            <a:endParaRPr dirty="0"/>
          </a:p>
        </p:txBody>
      </p:sp>
      <p:sp>
        <p:nvSpPr>
          <p:cNvPr id="37" name="Google Shape;37;p2" descr="What accessibility-related laws and standards apply to kiosks/SSTMs? "/>
          <p:cNvSpPr/>
          <p:nvPr/>
        </p:nvSpPr>
        <p:spPr>
          <a:xfrm>
            <a:off x="1405907" y="1701715"/>
            <a:ext cx="10416705" cy="948170"/>
          </a:xfrm>
          <a:prstGeom prst="roundRect">
            <a:avLst>
              <a:gd name="adj" fmla="val 16667"/>
            </a:avLst>
          </a:prstGeom>
          <a:solidFill>
            <a:srgbClr val="008299"/>
          </a:solidFill>
          <a:ln w="25400" cap="flat" cmpd="sng">
            <a:solidFill>
              <a:schemeClr val="lt1"/>
            </a:solidFill>
            <a:prstDash val="solid"/>
            <a:round/>
            <a:headEnd type="none" w="sm" len="sm"/>
            <a:tailEnd type="none" w="sm" len="sm"/>
          </a:ln>
        </p:spPr>
        <p:txBody>
          <a:bodyPr spcFirstLastPara="1" wrap="square" lIns="91425" tIns="45700" rIns="91425" bIns="45700" numCol="1" anchor="ctr" anchorCtr="0">
            <a:noAutofit/>
          </a:bodyPr>
          <a:lstStyle/>
          <a:p>
            <a:pPr marL="63500" marR="0" lvl="0" indent="0" algn="l" rtl="0">
              <a:lnSpc>
                <a:spcPct val="100000"/>
              </a:lnSpc>
              <a:spcBef>
                <a:spcPts val="0"/>
              </a:spcBef>
              <a:spcAft>
                <a:spcPts val="0"/>
              </a:spcAft>
              <a:buNone/>
            </a:pPr>
            <a:r>
              <a:rPr lang="en-US" sz="2800" b="0" i="0" u="none" strike="noStrike" cap="none" dirty="0">
                <a:solidFill>
                  <a:schemeClr val="lt1"/>
                </a:solidFill>
                <a:latin typeface="Arial"/>
                <a:ea typeface="Arial"/>
                <a:cs typeface="Arial"/>
                <a:sym typeface="Arial"/>
              </a:rPr>
              <a:t>What accessibility-related laws and standards apply to kiosks/SSTMs?</a:t>
            </a:r>
            <a:endParaRPr dirty="0"/>
          </a:p>
        </p:txBody>
      </p:sp>
      <p:sp>
        <p:nvSpPr>
          <p:cNvPr id="34" name="Google Shape;34;p2" descr="What is a kiosk? "/>
          <p:cNvSpPr/>
          <p:nvPr/>
        </p:nvSpPr>
        <p:spPr>
          <a:xfrm>
            <a:off x="1405907" y="2723732"/>
            <a:ext cx="10416700" cy="705267"/>
          </a:xfrm>
          <a:prstGeom prst="roundRect">
            <a:avLst>
              <a:gd name="adj" fmla="val 16667"/>
            </a:avLst>
          </a:prstGeom>
          <a:solidFill>
            <a:srgbClr val="008299"/>
          </a:solidFill>
          <a:ln w="25400" cap="flat" cmpd="sng">
            <a:solidFill>
              <a:schemeClr val="lt1"/>
            </a:solidFill>
            <a:prstDash val="solid"/>
            <a:round/>
            <a:headEnd type="none" w="sm" len="sm"/>
            <a:tailEnd type="none" w="sm" len="sm"/>
          </a:ln>
        </p:spPr>
        <p:txBody>
          <a:bodyPr spcFirstLastPara="1" wrap="square" lIns="91425" tIns="45700" rIns="91425" bIns="45700" numCol="1" anchor="ctr" anchorCtr="0">
            <a:noAutofit/>
          </a:bodyPr>
          <a:lstStyle/>
          <a:p>
            <a:pPr marL="63500" marR="0" lvl="0" indent="0" algn="l" rtl="0">
              <a:lnSpc>
                <a:spcPct val="100000"/>
              </a:lnSpc>
              <a:spcBef>
                <a:spcPts val="0"/>
              </a:spcBef>
              <a:spcAft>
                <a:spcPts val="0"/>
              </a:spcAft>
              <a:buNone/>
            </a:pPr>
            <a:r>
              <a:rPr lang="en-US" sz="3200" b="0" i="0" u="none" strike="noStrike" cap="none" dirty="0">
                <a:solidFill>
                  <a:schemeClr val="lt1"/>
                </a:solidFill>
                <a:latin typeface="Arial"/>
                <a:ea typeface="Arial"/>
                <a:cs typeface="Arial"/>
                <a:sym typeface="Arial"/>
              </a:rPr>
              <a:t>What is a kiosk?</a:t>
            </a:r>
            <a:endParaRPr dirty="0"/>
          </a:p>
        </p:txBody>
      </p:sp>
      <p:sp>
        <p:nvSpPr>
          <p:cNvPr id="36" name="Google Shape;36;p2" descr="What are Section 508 Requirements for an accessible  kiosk? "/>
          <p:cNvSpPr/>
          <p:nvPr/>
        </p:nvSpPr>
        <p:spPr>
          <a:xfrm>
            <a:off x="1429393" y="3464269"/>
            <a:ext cx="10416705" cy="620341"/>
          </a:xfrm>
          <a:prstGeom prst="roundRect">
            <a:avLst>
              <a:gd name="adj" fmla="val 16667"/>
            </a:avLst>
          </a:prstGeom>
          <a:solidFill>
            <a:srgbClr val="008299"/>
          </a:solidFill>
          <a:ln w="25400" cap="flat" cmpd="sng">
            <a:solidFill>
              <a:schemeClr val="lt1"/>
            </a:solidFill>
            <a:prstDash val="solid"/>
            <a:round/>
            <a:headEnd type="none" w="sm" len="sm"/>
            <a:tailEnd type="none" w="sm" len="sm"/>
          </a:ln>
        </p:spPr>
        <p:txBody>
          <a:bodyPr spcFirstLastPara="1" wrap="square" lIns="91425" tIns="45700" rIns="91425" bIns="45700" numCol="1" anchor="ctr" anchorCtr="0">
            <a:noAutofit/>
          </a:bodyPr>
          <a:lstStyle/>
          <a:p>
            <a:pPr marL="63500" marR="0" lvl="0" indent="0" algn="l" rtl="0">
              <a:lnSpc>
                <a:spcPct val="100000"/>
              </a:lnSpc>
              <a:spcBef>
                <a:spcPts val="0"/>
              </a:spcBef>
              <a:spcAft>
                <a:spcPts val="0"/>
              </a:spcAft>
              <a:buNone/>
            </a:pPr>
            <a:r>
              <a:rPr lang="en-US" sz="2800" b="0" i="0" u="none" strike="noStrike" cap="none" dirty="0">
                <a:solidFill>
                  <a:schemeClr val="lt1"/>
                </a:solidFill>
                <a:latin typeface="Arial"/>
                <a:ea typeface="Arial"/>
                <a:cs typeface="Arial"/>
                <a:sym typeface="Arial"/>
              </a:rPr>
              <a:t>What are Section 508 Requirements for an accessible  kiosk?</a:t>
            </a:r>
            <a:endParaRPr dirty="0"/>
          </a:p>
        </p:txBody>
      </p:sp>
      <p:sp>
        <p:nvSpPr>
          <p:cNvPr id="38" name="Google Shape;38;p2" descr="Kiosks in the federal space "/>
          <p:cNvSpPr/>
          <p:nvPr/>
        </p:nvSpPr>
        <p:spPr>
          <a:xfrm>
            <a:off x="1405902" y="4127687"/>
            <a:ext cx="10416705" cy="620342"/>
          </a:xfrm>
          <a:prstGeom prst="roundRect">
            <a:avLst>
              <a:gd name="adj" fmla="val 16667"/>
            </a:avLst>
          </a:prstGeom>
          <a:solidFill>
            <a:srgbClr val="008299"/>
          </a:solidFill>
          <a:ln w="25400" cap="flat" cmpd="sng">
            <a:solidFill>
              <a:schemeClr val="lt1"/>
            </a:solidFill>
            <a:prstDash val="solid"/>
            <a:round/>
            <a:headEnd type="none" w="sm" len="sm"/>
            <a:tailEnd type="none" w="sm" len="sm"/>
          </a:ln>
        </p:spPr>
        <p:txBody>
          <a:bodyPr spcFirstLastPara="1" wrap="square" lIns="91425" tIns="45700" rIns="91425" bIns="45700" numCol="1" anchor="ctr" anchorCtr="0">
            <a:noAutofit/>
          </a:bodyPr>
          <a:lstStyle/>
          <a:p>
            <a:pPr marL="63500" marR="0" lvl="0" indent="0" algn="l" rtl="0">
              <a:lnSpc>
                <a:spcPct val="100000"/>
              </a:lnSpc>
              <a:spcBef>
                <a:spcPts val="0"/>
              </a:spcBef>
              <a:spcAft>
                <a:spcPts val="0"/>
              </a:spcAft>
              <a:buNone/>
            </a:pPr>
            <a:r>
              <a:rPr lang="en-US" sz="2800" b="0" i="0" u="none" strike="noStrike" cap="none" dirty="0">
                <a:solidFill>
                  <a:schemeClr val="lt1"/>
                </a:solidFill>
                <a:latin typeface="Arial"/>
                <a:ea typeface="Arial"/>
                <a:cs typeface="Arial"/>
                <a:sym typeface="Arial"/>
              </a:rPr>
              <a:t>Kiosks in the federal space</a:t>
            </a:r>
            <a:endParaRPr dirty="0"/>
          </a:p>
        </p:txBody>
      </p:sp>
      <p:sp>
        <p:nvSpPr>
          <p:cNvPr id="39" name="Google Shape;39;p2" descr="Assessment Results: 2023 (Kiosk) "/>
          <p:cNvSpPr/>
          <p:nvPr/>
        </p:nvSpPr>
        <p:spPr>
          <a:xfrm>
            <a:off x="1405902" y="4810859"/>
            <a:ext cx="10416705" cy="545740"/>
          </a:xfrm>
          <a:prstGeom prst="roundRect">
            <a:avLst>
              <a:gd name="adj" fmla="val 16667"/>
            </a:avLst>
          </a:prstGeom>
          <a:solidFill>
            <a:srgbClr val="008299"/>
          </a:solidFill>
          <a:ln w="25400" cap="flat" cmpd="sng">
            <a:solidFill>
              <a:schemeClr val="lt1"/>
            </a:solidFill>
            <a:prstDash val="solid"/>
            <a:round/>
            <a:headEnd type="none" w="sm" len="sm"/>
            <a:tailEnd type="none" w="sm" len="sm"/>
          </a:ln>
        </p:spPr>
        <p:txBody>
          <a:bodyPr spcFirstLastPara="1" wrap="square" lIns="91425" tIns="45700" rIns="91425" bIns="45700" numCol="1" anchor="ctr" anchorCtr="0">
            <a:noAutofit/>
          </a:bodyPr>
          <a:lstStyle/>
          <a:p>
            <a:pPr marL="63500" marR="0" lvl="0" indent="0" algn="l" rtl="0">
              <a:lnSpc>
                <a:spcPct val="100000"/>
              </a:lnSpc>
              <a:spcBef>
                <a:spcPts val="0"/>
              </a:spcBef>
              <a:spcAft>
                <a:spcPts val="0"/>
              </a:spcAft>
              <a:buNone/>
            </a:pPr>
            <a:r>
              <a:rPr lang="en-US" sz="2800" b="0" i="0" u="none" strike="noStrike" cap="none" dirty="0">
                <a:solidFill>
                  <a:schemeClr val="lt1"/>
                </a:solidFill>
                <a:latin typeface="Arial"/>
                <a:ea typeface="Arial"/>
                <a:cs typeface="Arial"/>
                <a:sym typeface="Arial"/>
              </a:rPr>
              <a:t>Assessment Results: 2023 (Kiosk)</a:t>
            </a:r>
            <a:endParaRPr dirty="0"/>
          </a:p>
        </p:txBody>
      </p:sp>
      <p:sp>
        <p:nvSpPr>
          <p:cNvPr id="40" name="Google Shape;40;p2" descr="SSA Kiosk "/>
          <p:cNvSpPr/>
          <p:nvPr/>
        </p:nvSpPr>
        <p:spPr>
          <a:xfrm>
            <a:off x="1405902" y="5476789"/>
            <a:ext cx="10416705" cy="545740"/>
          </a:xfrm>
          <a:prstGeom prst="roundRect">
            <a:avLst>
              <a:gd name="adj" fmla="val 16667"/>
            </a:avLst>
          </a:prstGeom>
          <a:solidFill>
            <a:srgbClr val="008299"/>
          </a:solidFill>
          <a:ln w="25400" cap="flat" cmpd="sng">
            <a:solidFill>
              <a:schemeClr val="lt1"/>
            </a:solidFill>
            <a:prstDash val="solid"/>
            <a:round/>
            <a:headEnd type="none" w="sm" len="sm"/>
            <a:tailEnd type="none" w="sm" len="sm"/>
          </a:ln>
        </p:spPr>
        <p:txBody>
          <a:bodyPr spcFirstLastPara="1" wrap="square" lIns="91425" tIns="45700" rIns="91425" bIns="45700" numCol="1" anchor="ctr" anchorCtr="0">
            <a:noAutofit/>
          </a:bodyPr>
          <a:lstStyle/>
          <a:p>
            <a:pPr marL="63500" marR="0" lvl="0" indent="0" algn="l" rtl="0">
              <a:lnSpc>
                <a:spcPct val="100000"/>
              </a:lnSpc>
              <a:spcBef>
                <a:spcPts val="0"/>
              </a:spcBef>
              <a:spcAft>
                <a:spcPts val="0"/>
              </a:spcAft>
              <a:buNone/>
            </a:pPr>
            <a:r>
              <a:rPr lang="en-US" sz="2800" b="0" i="0" u="none" strike="noStrike" cap="none" dirty="0">
                <a:solidFill>
                  <a:schemeClr val="lt1"/>
                </a:solidFill>
                <a:latin typeface="Arial"/>
                <a:ea typeface="Arial"/>
                <a:cs typeface="Arial"/>
                <a:sym typeface="Arial"/>
              </a:rPr>
              <a:t>SSA Kiosk</a:t>
            </a:r>
            <a:endParaRPr dirty="0"/>
          </a:p>
        </p:txBody>
      </p:sp>
      <p:sp>
        <p:nvSpPr>
          <p:cNvPr id="41" name="Google Shape;41;p2" descr="Next Steps "/>
          <p:cNvSpPr/>
          <p:nvPr/>
        </p:nvSpPr>
        <p:spPr>
          <a:xfrm>
            <a:off x="1405903" y="6151462"/>
            <a:ext cx="10416705" cy="545740"/>
          </a:xfrm>
          <a:prstGeom prst="roundRect">
            <a:avLst>
              <a:gd name="adj" fmla="val 16667"/>
            </a:avLst>
          </a:prstGeom>
          <a:solidFill>
            <a:srgbClr val="008299"/>
          </a:solidFill>
          <a:ln w="25400" cap="flat" cmpd="sng">
            <a:solidFill>
              <a:schemeClr val="lt1"/>
            </a:solidFill>
            <a:prstDash val="solid"/>
            <a:round/>
            <a:headEnd type="none" w="sm" len="sm"/>
            <a:tailEnd type="none" w="sm" len="sm"/>
          </a:ln>
        </p:spPr>
        <p:txBody>
          <a:bodyPr spcFirstLastPara="1" wrap="square" lIns="91425" tIns="45700" rIns="91425" bIns="45700" numCol="1" anchor="ctr" anchorCtr="0">
            <a:noAutofit/>
          </a:bodyPr>
          <a:lstStyle/>
          <a:p>
            <a:pPr marL="63500" marR="0" lvl="0" indent="0" algn="l" rtl="0">
              <a:lnSpc>
                <a:spcPct val="100000"/>
              </a:lnSpc>
              <a:spcBef>
                <a:spcPts val="0"/>
              </a:spcBef>
              <a:spcAft>
                <a:spcPts val="0"/>
              </a:spcAft>
              <a:buNone/>
            </a:pPr>
            <a:r>
              <a:rPr lang="en-US" sz="2800" b="0" i="0" u="none" strike="noStrike" cap="none" dirty="0">
                <a:solidFill>
                  <a:schemeClr val="lt1"/>
                </a:solidFill>
                <a:latin typeface="Arial"/>
                <a:ea typeface="Arial"/>
                <a:cs typeface="Arial"/>
                <a:sym typeface="Arial"/>
              </a:rPr>
              <a:t>Next Steps</a:t>
            </a:r>
            <a:endParaRPr dirty="0"/>
          </a:p>
        </p:txBody>
      </p:sp>
      <p:pic>
        <p:nvPicPr>
          <p:cNvPr id="42" name="Google Shape;42;p2">
            <a:extLst>
              <a:ext uri="{C183D7F6-B498-43B3-948B-1728B52AA6E4}">
                <adec:decorative xmlns:adec="http://schemas.microsoft.com/office/drawing/2017/decorative" val="1"/>
              </a:ext>
            </a:extLst>
          </p:cNvPr>
          <p:cNvPicPr preferRelativeResize="0"/>
          <p:nvPr/>
        </p:nvPicPr>
        <p:blipFill rotWithShape="1">
          <a:blip r:embed="rId3">
            <a:alphaModFix/>
          </a:blip>
          <a:srcRect/>
          <a:stretch/>
        </p:blipFill>
        <p:spPr>
          <a:xfrm>
            <a:off x="686763" y="1954424"/>
            <a:ext cx="607622" cy="607622"/>
          </a:xfrm>
          <a:prstGeom prst="rect">
            <a:avLst/>
          </a:prstGeom>
          <a:noFill/>
          <a:ln>
            <a:noFill/>
          </a:ln>
        </p:spPr>
      </p:pic>
      <p:pic>
        <p:nvPicPr>
          <p:cNvPr id="43" name="Google Shape;43;p2">
            <a:extLst>
              <a:ext uri="{C183D7F6-B498-43B3-948B-1728B52AA6E4}">
                <adec:decorative xmlns:adec="http://schemas.microsoft.com/office/drawing/2017/decorative" val="1"/>
              </a:ext>
            </a:extLst>
          </p:cNvPr>
          <p:cNvPicPr preferRelativeResize="0"/>
          <p:nvPr/>
        </p:nvPicPr>
        <p:blipFill rotWithShape="1">
          <a:blip r:embed="rId4">
            <a:alphaModFix/>
          </a:blip>
          <a:srcRect/>
          <a:stretch/>
        </p:blipFill>
        <p:spPr>
          <a:xfrm>
            <a:off x="620265" y="3381617"/>
            <a:ext cx="674120" cy="674120"/>
          </a:xfrm>
          <a:prstGeom prst="rect">
            <a:avLst/>
          </a:prstGeom>
          <a:noFill/>
          <a:ln>
            <a:noFill/>
          </a:ln>
        </p:spPr>
      </p:pic>
      <p:pic>
        <p:nvPicPr>
          <p:cNvPr id="44" name="Google Shape;44;p2">
            <a:extLst>
              <a:ext uri="{C183D7F6-B498-43B3-948B-1728B52AA6E4}">
                <adec:decorative xmlns:adec="http://schemas.microsoft.com/office/drawing/2017/decorative" val="1"/>
              </a:ext>
            </a:extLst>
          </p:cNvPr>
          <p:cNvPicPr preferRelativeResize="0"/>
          <p:nvPr/>
        </p:nvPicPr>
        <p:blipFill rotWithShape="1">
          <a:blip r:embed="rId5">
            <a:alphaModFix/>
          </a:blip>
          <a:srcRect/>
          <a:stretch/>
        </p:blipFill>
        <p:spPr>
          <a:xfrm>
            <a:off x="686763" y="2704804"/>
            <a:ext cx="607622" cy="607622"/>
          </a:xfrm>
          <a:prstGeom prst="rect">
            <a:avLst/>
          </a:prstGeom>
          <a:noFill/>
          <a:ln>
            <a:noFill/>
          </a:ln>
        </p:spPr>
      </p:pic>
      <p:pic>
        <p:nvPicPr>
          <p:cNvPr id="45" name="Google Shape;45;p2">
            <a:extLst>
              <a:ext uri="{C183D7F6-B498-43B3-948B-1728B52AA6E4}">
                <adec:decorative xmlns:adec="http://schemas.microsoft.com/office/drawing/2017/decorative" val="1"/>
              </a:ext>
            </a:extLst>
          </p:cNvPr>
          <p:cNvPicPr preferRelativeResize="0"/>
          <p:nvPr/>
        </p:nvPicPr>
        <p:blipFill rotWithShape="1">
          <a:blip r:embed="rId6">
            <a:alphaModFix/>
          </a:blip>
          <a:srcRect/>
          <a:stretch/>
        </p:blipFill>
        <p:spPr>
          <a:xfrm>
            <a:off x="632321" y="4077440"/>
            <a:ext cx="662064" cy="662064"/>
          </a:xfrm>
          <a:prstGeom prst="rect">
            <a:avLst/>
          </a:prstGeom>
          <a:noFill/>
          <a:ln>
            <a:noFill/>
          </a:ln>
        </p:spPr>
      </p:pic>
      <p:pic>
        <p:nvPicPr>
          <p:cNvPr id="46" name="Google Shape;46;p2">
            <a:extLst>
              <a:ext uri="{C183D7F6-B498-43B3-948B-1728B52AA6E4}">
                <adec:decorative xmlns:adec="http://schemas.microsoft.com/office/drawing/2017/decorative" val="1"/>
              </a:ext>
            </a:extLst>
          </p:cNvPr>
          <p:cNvPicPr preferRelativeResize="0"/>
          <p:nvPr/>
        </p:nvPicPr>
        <p:blipFill rotWithShape="1">
          <a:blip r:embed="rId7">
            <a:alphaModFix/>
          </a:blip>
          <a:srcRect/>
          <a:stretch/>
        </p:blipFill>
        <p:spPr>
          <a:xfrm>
            <a:off x="598891" y="4749811"/>
            <a:ext cx="695494" cy="695494"/>
          </a:xfrm>
          <a:prstGeom prst="rect">
            <a:avLst/>
          </a:prstGeom>
          <a:noFill/>
          <a:ln>
            <a:noFill/>
          </a:ln>
        </p:spPr>
      </p:pic>
      <p:pic>
        <p:nvPicPr>
          <p:cNvPr id="47" name="Google Shape;47;p2">
            <a:extLst>
              <a:ext uri="{C183D7F6-B498-43B3-948B-1728B52AA6E4}">
                <adec:decorative xmlns:adec="http://schemas.microsoft.com/office/drawing/2017/decorative" val="1"/>
              </a:ext>
            </a:extLst>
          </p:cNvPr>
          <p:cNvPicPr preferRelativeResize="0"/>
          <p:nvPr/>
        </p:nvPicPr>
        <p:blipFill rotWithShape="1">
          <a:blip r:embed="rId8">
            <a:alphaModFix/>
          </a:blip>
          <a:srcRect/>
          <a:stretch/>
        </p:blipFill>
        <p:spPr>
          <a:xfrm>
            <a:off x="625384" y="5438037"/>
            <a:ext cx="669001" cy="669001"/>
          </a:xfrm>
          <a:prstGeom prst="rect">
            <a:avLst/>
          </a:prstGeom>
          <a:noFill/>
          <a:ln>
            <a:noFill/>
          </a:ln>
        </p:spPr>
      </p:pic>
      <p:pic>
        <p:nvPicPr>
          <p:cNvPr id="48" name="Google Shape;48;p2">
            <a:extLst>
              <a:ext uri="{C183D7F6-B498-43B3-948B-1728B52AA6E4}">
                <adec:decorative xmlns:adec="http://schemas.microsoft.com/office/drawing/2017/decorative" val="1"/>
              </a:ext>
            </a:extLst>
          </p:cNvPr>
          <p:cNvPicPr preferRelativeResize="0"/>
          <p:nvPr/>
        </p:nvPicPr>
        <p:blipFill rotWithShape="1">
          <a:blip r:embed="rId9">
            <a:alphaModFix/>
          </a:blip>
          <a:srcRect/>
          <a:stretch/>
        </p:blipFill>
        <p:spPr>
          <a:xfrm>
            <a:off x="620265" y="6149867"/>
            <a:ext cx="674120" cy="67412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6"/>
          <p:cNvSpPr txBox="1">
            <a:spLocks noGrp="1"/>
          </p:cNvSpPr>
          <p:nvPr>
            <p:ph type="title"/>
          </p:nvPr>
        </p:nvSpPr>
        <p:spPr>
          <a:xfrm>
            <a:off x="731520" y="708133"/>
            <a:ext cx="10721705" cy="710944"/>
          </a:xfrm>
          <a:prstGeom prst="rect">
            <a:avLst/>
          </a:prstGeom>
          <a:noFill/>
          <a:ln>
            <a:noFill/>
          </a:ln>
        </p:spPr>
        <p:txBody>
          <a:bodyPr spcFirstLastPara="1" wrap="square" lIns="0" tIns="45700" rIns="0" bIns="0" numCol="1"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sz="4800" dirty="0"/>
              <a:t>Accessible Kiosks in Government</a:t>
            </a:r>
            <a:endParaRPr dirty="0"/>
          </a:p>
        </p:txBody>
      </p:sp>
      <p:sp>
        <p:nvSpPr>
          <p:cNvPr id="56" name="Google Shape;56;p16" descr="Updated in 2017, the Revised Section 508 of the Rehabilitation Act requires that ICT is accessibly developed, procured, maintained and used by federal agencies.                      "/>
          <p:cNvSpPr/>
          <p:nvPr/>
        </p:nvSpPr>
        <p:spPr>
          <a:xfrm>
            <a:off x="1025237" y="1803410"/>
            <a:ext cx="4859318" cy="4463599"/>
          </a:xfrm>
          <a:prstGeom prst="roundRect">
            <a:avLst>
              <a:gd name="adj" fmla="val 16667"/>
            </a:avLst>
          </a:prstGeom>
          <a:solidFill>
            <a:srgbClr val="008299"/>
          </a:solidFill>
          <a:ln w="25400" cap="flat" cmpd="sng">
            <a:solidFill>
              <a:schemeClr val="lt1"/>
            </a:solidFill>
            <a:prstDash val="solid"/>
            <a:round/>
            <a:headEnd type="none" w="sm" len="sm"/>
            <a:tailEnd type="none" w="sm" len="sm"/>
          </a:ln>
        </p:spPr>
        <p:txBody>
          <a:bodyPr spcFirstLastPara="1" wrap="square" lIns="91425" tIns="45700" rIns="91425" bIns="45700" numCol="1" anchor="ctr" anchorCtr="0">
            <a:noAutofit/>
          </a:bodyPr>
          <a:lstStyle/>
          <a:p>
            <a:pPr marL="50800" marR="0" lvl="0" indent="0" algn="l" rtl="0">
              <a:lnSpc>
                <a:spcPct val="100000"/>
              </a:lnSpc>
              <a:spcBef>
                <a:spcPts val="700"/>
              </a:spcBef>
              <a:spcAft>
                <a:spcPts val="0"/>
              </a:spcAft>
              <a:buClr>
                <a:srgbClr val="000000"/>
              </a:buClr>
              <a:buSzPts val="2800"/>
              <a:buFont typeface="Arial"/>
              <a:buNone/>
            </a:pPr>
            <a:r>
              <a:rPr lang="en-US" sz="2800" b="0" i="0" u="none" strike="noStrike" cap="none" dirty="0">
                <a:solidFill>
                  <a:schemeClr val="lt1"/>
                </a:solidFill>
                <a:latin typeface="Arial"/>
                <a:ea typeface="Arial"/>
                <a:cs typeface="Arial"/>
                <a:sym typeface="Arial"/>
              </a:rPr>
              <a:t>Updated in 2017, the Revised Section 508 of the Rehabilitation Act requires that ICT is accessibly developed, procured, maintained and used by federal agencies.                     </a:t>
            </a:r>
            <a:endParaRPr dirty="0"/>
          </a:p>
        </p:txBody>
      </p:sp>
      <p:sp>
        <p:nvSpPr>
          <p:cNvPr id="54" name="Google Shape;54;p16" descr="Other Applicable Fed Gov Laws:  The Air Carrier Access Act (ACAA) Voluntary Voting System Guidelines (VVSG), Help America Vote Act (HAVA) "/>
          <p:cNvSpPr/>
          <p:nvPr/>
        </p:nvSpPr>
        <p:spPr>
          <a:xfrm>
            <a:off x="6307447" y="1803410"/>
            <a:ext cx="4592450" cy="4463599"/>
          </a:xfrm>
          <a:prstGeom prst="roundRect">
            <a:avLst>
              <a:gd name="adj" fmla="val 16667"/>
            </a:avLst>
          </a:prstGeom>
          <a:solidFill>
            <a:srgbClr val="008299"/>
          </a:solidFill>
          <a:ln w="25400" cap="flat" cmpd="sng">
            <a:solidFill>
              <a:schemeClr val="lt1"/>
            </a:solidFill>
            <a:prstDash val="solid"/>
            <a:round/>
            <a:headEnd type="none" w="sm" len="sm"/>
            <a:tailEnd type="none" w="sm" len="sm"/>
          </a:ln>
        </p:spPr>
        <p:txBody>
          <a:bodyPr spcFirstLastPara="1" wrap="square" lIns="91425" tIns="45700" rIns="91425" bIns="45700" numCol="1" anchor="ctr" anchorCtr="0">
            <a:noAutofit/>
          </a:bodyPr>
          <a:lstStyle/>
          <a:p>
            <a:pPr marL="520700" marR="0" lvl="1" indent="0" algn="l" rtl="0">
              <a:lnSpc>
                <a:spcPct val="100000"/>
              </a:lnSpc>
              <a:spcBef>
                <a:spcPts val="700"/>
              </a:spcBef>
              <a:spcAft>
                <a:spcPts val="0"/>
              </a:spcAft>
              <a:buNone/>
            </a:pPr>
            <a:r>
              <a:rPr lang="en-US" sz="2800" b="0" i="0" u="none" strike="noStrike" cap="none" dirty="0">
                <a:solidFill>
                  <a:schemeClr val="lt1"/>
                </a:solidFill>
                <a:latin typeface="Arial"/>
                <a:ea typeface="Arial"/>
                <a:cs typeface="Arial"/>
                <a:sym typeface="Arial"/>
              </a:rPr>
              <a:t>Other Applicable Fed Gov Laws: </a:t>
            </a:r>
            <a:endParaRPr dirty="0"/>
          </a:p>
          <a:p>
            <a:pPr marL="863600" marR="0" lvl="1" indent="-342900" algn="l" rtl="0">
              <a:lnSpc>
                <a:spcPct val="100000"/>
              </a:lnSpc>
              <a:spcBef>
                <a:spcPts val="700"/>
              </a:spcBef>
              <a:spcAft>
                <a:spcPts val="0"/>
              </a:spcAft>
              <a:buClr>
                <a:schemeClr val="lt1"/>
              </a:buClr>
              <a:buSzPts val="2600"/>
              <a:buFont typeface="Arial"/>
              <a:buChar char="•"/>
            </a:pPr>
            <a:r>
              <a:rPr lang="en-US" sz="2400" b="0" i="0" u="none" strike="noStrike" cap="none" dirty="0">
                <a:solidFill>
                  <a:schemeClr val="lt1"/>
                </a:solidFill>
                <a:latin typeface="Arial"/>
                <a:ea typeface="Arial"/>
                <a:cs typeface="Arial"/>
                <a:sym typeface="Arial"/>
              </a:rPr>
              <a:t>The Air Carrier Access Act (ACAA)</a:t>
            </a:r>
            <a:endParaRPr dirty="0"/>
          </a:p>
          <a:p>
            <a:pPr marL="863600" marR="0" lvl="1" indent="-342900" algn="l" rtl="0">
              <a:lnSpc>
                <a:spcPct val="100000"/>
              </a:lnSpc>
              <a:spcBef>
                <a:spcPts val="700"/>
              </a:spcBef>
              <a:spcAft>
                <a:spcPts val="0"/>
              </a:spcAft>
              <a:buClr>
                <a:schemeClr val="lt1"/>
              </a:buClr>
              <a:buSzPts val="2600"/>
              <a:buFont typeface="Arial"/>
              <a:buChar char="•"/>
            </a:pPr>
            <a:r>
              <a:rPr lang="en-US" sz="2400" b="0" i="0" u="none" strike="noStrike" cap="none" dirty="0">
                <a:solidFill>
                  <a:schemeClr val="lt1"/>
                </a:solidFill>
                <a:latin typeface="Arial"/>
                <a:ea typeface="Arial"/>
                <a:cs typeface="Arial"/>
                <a:sym typeface="Arial"/>
              </a:rPr>
              <a:t>Voluntary Voting System Guidelines (VVSG), Help America Vote Act (HAVA)</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p18"/>
          <p:cNvSpPr txBox="1">
            <a:spLocks noGrp="1"/>
          </p:cNvSpPr>
          <p:nvPr>
            <p:ph type="title"/>
          </p:nvPr>
        </p:nvSpPr>
        <p:spPr>
          <a:xfrm>
            <a:off x="465706" y="576239"/>
            <a:ext cx="10721705" cy="544744"/>
          </a:xfrm>
          <a:prstGeom prst="rect">
            <a:avLst/>
          </a:prstGeom>
          <a:noFill/>
          <a:ln>
            <a:noFill/>
          </a:ln>
        </p:spPr>
        <p:txBody>
          <a:bodyPr spcFirstLastPara="1" wrap="square" lIns="0" tIns="45700" rIns="0" bIns="0" numCol="1"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sz="3600" dirty="0"/>
              <a:t>What is a kiosk?</a:t>
            </a:r>
            <a:endParaRPr sz="3600" dirty="0"/>
          </a:p>
        </p:txBody>
      </p:sp>
      <p:sp>
        <p:nvSpPr>
          <p:cNvPr id="63" name="Google Shape;63;p18"/>
          <p:cNvSpPr txBox="1"/>
          <p:nvPr/>
        </p:nvSpPr>
        <p:spPr>
          <a:xfrm>
            <a:off x="526471" y="1388065"/>
            <a:ext cx="10861965" cy="1477328"/>
          </a:xfrm>
          <a:prstGeom prst="rect">
            <a:avLst/>
          </a:prstGeom>
          <a:noFill/>
          <a:ln>
            <a:noFill/>
          </a:ln>
        </p:spPr>
        <p:txBody>
          <a:bodyPr spcFirstLastPara="1" wrap="square" lIns="0" tIns="0" rIns="0" bIns="0" numCol="1" anchor="t" anchorCtr="0">
            <a:spAutoFit/>
          </a:bodyPr>
          <a:lstStyle/>
          <a:p>
            <a:pPr marL="0" marR="0" lvl="0" indent="0" algn="l" rtl="0">
              <a:lnSpc>
                <a:spcPct val="100000"/>
              </a:lnSpc>
              <a:spcBef>
                <a:spcPts val="0"/>
              </a:spcBef>
              <a:spcAft>
                <a:spcPts val="0"/>
              </a:spcAft>
              <a:buClr>
                <a:srgbClr val="000000"/>
              </a:buClr>
              <a:buSzPts val="3200"/>
              <a:buFont typeface="Arial"/>
              <a:buNone/>
            </a:pPr>
            <a:r>
              <a:rPr lang="en-US" sz="3200" b="0" i="0" u="none" strike="noStrike" cap="none" dirty="0">
                <a:solidFill>
                  <a:srgbClr val="008299"/>
                </a:solidFill>
                <a:latin typeface="Arial"/>
                <a:ea typeface="Arial"/>
                <a:cs typeface="Arial"/>
                <a:sym typeface="Arial"/>
              </a:rPr>
              <a:t>A kiosk is a stand-alone device that is typically interactive and used to facilitate automated tasks such as ticket purchasing, checkout, self ordering, and more. </a:t>
            </a:r>
            <a:endParaRPr sz="1400" b="0" i="0" u="none" strike="noStrike" cap="none" dirty="0">
              <a:solidFill>
                <a:srgbClr val="008299"/>
              </a:solidFill>
              <a:latin typeface="Arial"/>
              <a:ea typeface="Arial"/>
              <a:cs typeface="Arial"/>
              <a:sym typeface="Arial"/>
            </a:endParaRPr>
          </a:p>
        </p:txBody>
      </p:sp>
      <p:sp>
        <p:nvSpPr>
          <p:cNvPr id="61" name="Google Shape;61;p18" descr="Row of upright kiosks in NASA with the sign &quot;Souvenir Photos&quot;"/>
          <p:cNvSpPr/>
          <p:nvPr/>
        </p:nvSpPr>
        <p:spPr>
          <a:xfrm>
            <a:off x="1116135" y="3662634"/>
            <a:ext cx="2626280" cy="2471942"/>
          </a:xfrm>
          <a:prstGeom prst="ellipse">
            <a:avLst/>
          </a:prstGeom>
          <a:blipFill rotWithShape="1">
            <a:blip r:embed="rId3">
              <a:alphaModFix/>
            </a:blip>
            <a:stretch>
              <a:fillRect/>
            </a:stretch>
          </a:blipFill>
          <a:ln w="76200" cap="flat" cmpd="sng">
            <a:solidFill>
              <a:srgbClr val="008299"/>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4" name="Google Shape;64;p18" descr="SSA Kiosk with silhouette of figure"/>
          <p:cNvSpPr/>
          <p:nvPr/>
        </p:nvSpPr>
        <p:spPr>
          <a:xfrm>
            <a:off x="4653441" y="3662634"/>
            <a:ext cx="2626280" cy="2471942"/>
          </a:xfrm>
          <a:prstGeom prst="ellipse">
            <a:avLst/>
          </a:prstGeom>
          <a:blipFill rotWithShape="1">
            <a:blip r:embed="rId4">
              <a:alphaModFix/>
            </a:blip>
            <a:stretch>
              <a:fillRect/>
            </a:stretch>
          </a:blipFill>
          <a:ln w="76200" cap="flat" cmpd="sng">
            <a:solidFill>
              <a:srgbClr val="008299"/>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5" name="Google Shape;65;p18" descr="DMV Kiosk with NY Department of (obscured) label on the kiosk."/>
          <p:cNvSpPr/>
          <p:nvPr/>
        </p:nvSpPr>
        <p:spPr>
          <a:xfrm>
            <a:off x="8075514" y="3662634"/>
            <a:ext cx="2626280" cy="2471942"/>
          </a:xfrm>
          <a:prstGeom prst="ellipse">
            <a:avLst/>
          </a:prstGeom>
          <a:blipFill rotWithShape="1">
            <a:blip r:embed="rId5">
              <a:alphaModFix/>
            </a:blip>
            <a:stretch>
              <a:fillRect/>
            </a:stretch>
          </a:blipFill>
          <a:ln w="76200" cap="flat" cmpd="sng">
            <a:solidFill>
              <a:srgbClr val="008299"/>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20"/>
          <p:cNvSpPr txBox="1">
            <a:spLocks noGrp="1"/>
          </p:cNvSpPr>
          <p:nvPr>
            <p:ph type="title"/>
          </p:nvPr>
        </p:nvSpPr>
        <p:spPr>
          <a:xfrm>
            <a:off x="731520" y="548640"/>
            <a:ext cx="10721705" cy="600144"/>
          </a:xfrm>
          <a:prstGeom prst="rect">
            <a:avLst/>
          </a:prstGeom>
          <a:noFill/>
          <a:ln>
            <a:noFill/>
          </a:ln>
        </p:spPr>
        <p:txBody>
          <a:bodyPr spcFirstLastPara="1" wrap="square" lIns="0" tIns="45700" rIns="0" bIns="0" numCol="1"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sz="4000" dirty="0"/>
              <a:t>Accessibility Requirements</a:t>
            </a:r>
            <a:endParaRPr dirty="0"/>
          </a:p>
        </p:txBody>
      </p:sp>
      <p:sp>
        <p:nvSpPr>
          <p:cNvPr id="75" name="Google Shape;75;p20" descr="What are Section 508 Requirements for a Kiosk? "/>
          <p:cNvSpPr/>
          <p:nvPr/>
        </p:nvSpPr>
        <p:spPr>
          <a:xfrm>
            <a:off x="731520" y="1634836"/>
            <a:ext cx="11127971" cy="858982"/>
          </a:xfrm>
          <a:prstGeom prst="rect">
            <a:avLst/>
          </a:prstGeom>
          <a:solidFill>
            <a:srgbClr val="0E8775"/>
          </a:solidFill>
          <a:ln w="25400" cap="flat" cmpd="sng">
            <a:solidFill>
              <a:srgbClr val="0E8775"/>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r>
              <a:rPr lang="en-US" sz="3200" b="0" i="0" u="none" strike="noStrike" cap="none" dirty="0">
                <a:solidFill>
                  <a:schemeClr val="lt1"/>
                </a:solidFill>
                <a:latin typeface="Arial"/>
                <a:ea typeface="Arial"/>
                <a:cs typeface="Arial"/>
                <a:sym typeface="Arial"/>
              </a:rPr>
              <a:t>What are Section 508 Requirements for a Kiosk?</a:t>
            </a:r>
            <a:endParaRPr dirty="0"/>
          </a:p>
        </p:txBody>
      </p:sp>
      <p:sp>
        <p:nvSpPr>
          <p:cNvPr id="72" name="Google Shape;72;p20" descr="Closed Functionality   If users can not install assistive technology, it must be provided. (402) "/>
          <p:cNvSpPr/>
          <p:nvPr/>
        </p:nvSpPr>
        <p:spPr>
          <a:xfrm>
            <a:off x="731520" y="2864862"/>
            <a:ext cx="3640455" cy="3643312"/>
          </a:xfrm>
          <a:prstGeom prst="rect">
            <a:avLst/>
          </a:prstGeom>
          <a:solidFill>
            <a:srgbClr val="008299"/>
          </a:solidFill>
          <a:ln w="25400" cap="flat" cmpd="sng">
            <a:solidFill>
              <a:srgbClr val="008299"/>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l" rtl="0">
              <a:lnSpc>
                <a:spcPct val="100000"/>
              </a:lnSpc>
              <a:spcBef>
                <a:spcPts val="0"/>
              </a:spcBef>
              <a:spcAft>
                <a:spcPts val="0"/>
              </a:spcAft>
              <a:buNone/>
            </a:pPr>
            <a:r>
              <a:rPr lang="en-US" sz="3200" b="0" i="0" u="none" strike="noStrike" cap="none" dirty="0">
                <a:solidFill>
                  <a:schemeClr val="lt1"/>
                </a:solidFill>
                <a:latin typeface="Arial"/>
                <a:ea typeface="Arial"/>
                <a:cs typeface="Arial"/>
                <a:sym typeface="Arial"/>
              </a:rPr>
              <a:t>Closed Functionality</a:t>
            </a:r>
            <a:endParaRPr dirty="0"/>
          </a:p>
          <a:p>
            <a:pPr marL="0" marR="0" lvl="0" indent="0" algn="l" rtl="0">
              <a:lnSpc>
                <a:spcPct val="100000"/>
              </a:lnSpc>
              <a:spcBef>
                <a:spcPts val="0"/>
              </a:spcBef>
              <a:spcAft>
                <a:spcPts val="0"/>
              </a:spcAft>
              <a:buNone/>
            </a:pPr>
            <a:endParaRPr sz="32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sz="32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r>
              <a:rPr lang="en-US" sz="2800" b="0" i="0" u="none" strike="noStrike" cap="none" dirty="0">
                <a:solidFill>
                  <a:schemeClr val="lt1"/>
                </a:solidFill>
                <a:latin typeface="Arial"/>
                <a:ea typeface="Arial"/>
                <a:cs typeface="Arial"/>
                <a:sym typeface="Arial"/>
              </a:rPr>
              <a:t>If users can not install assistive technology, it must be provided. (402)</a:t>
            </a:r>
            <a:endParaRPr dirty="0"/>
          </a:p>
        </p:txBody>
      </p:sp>
      <p:sp>
        <p:nvSpPr>
          <p:cNvPr id="73" name="Google Shape;73;p20" descr="Software    Software must interoperate with assistive technology. (502) "/>
          <p:cNvSpPr/>
          <p:nvPr/>
        </p:nvSpPr>
        <p:spPr>
          <a:xfrm>
            <a:off x="4555807" y="2865606"/>
            <a:ext cx="3640455" cy="3643312"/>
          </a:xfrm>
          <a:prstGeom prst="rect">
            <a:avLst/>
          </a:prstGeom>
          <a:solidFill>
            <a:srgbClr val="008299"/>
          </a:solidFill>
          <a:ln w="25400" cap="flat" cmpd="sng">
            <a:solidFill>
              <a:srgbClr val="008299"/>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l" rtl="0">
              <a:lnSpc>
                <a:spcPct val="100000"/>
              </a:lnSpc>
              <a:spcBef>
                <a:spcPts val="0"/>
              </a:spcBef>
              <a:spcAft>
                <a:spcPts val="0"/>
              </a:spcAft>
              <a:buNone/>
            </a:pPr>
            <a:r>
              <a:rPr lang="en-US" sz="3200" b="0" i="0" u="none" strike="noStrike" cap="none" dirty="0">
                <a:solidFill>
                  <a:schemeClr val="lt1"/>
                </a:solidFill>
                <a:latin typeface="Arial"/>
                <a:ea typeface="Arial"/>
                <a:cs typeface="Arial"/>
                <a:sym typeface="Arial"/>
              </a:rPr>
              <a:t>Software</a:t>
            </a:r>
            <a:endParaRPr dirty="0"/>
          </a:p>
          <a:p>
            <a:pPr marL="0" marR="0" lvl="0" indent="0" algn="l" rtl="0">
              <a:lnSpc>
                <a:spcPct val="100000"/>
              </a:lnSpc>
              <a:spcBef>
                <a:spcPts val="0"/>
              </a:spcBef>
              <a:spcAft>
                <a:spcPts val="0"/>
              </a:spcAft>
              <a:buNone/>
            </a:pPr>
            <a:endParaRPr sz="32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sz="32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sz="32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r>
              <a:rPr lang="en-US" sz="2800" b="0" i="0" u="none" strike="noStrike" cap="none" dirty="0">
                <a:solidFill>
                  <a:schemeClr val="lt1"/>
                </a:solidFill>
                <a:latin typeface="Arial"/>
                <a:ea typeface="Arial"/>
                <a:cs typeface="Arial"/>
                <a:sym typeface="Arial"/>
              </a:rPr>
              <a:t>Software must interoperate with assistive technology. (502)</a:t>
            </a:r>
            <a:endParaRPr dirty="0"/>
          </a:p>
        </p:txBody>
      </p:sp>
      <p:sp>
        <p:nvSpPr>
          <p:cNvPr id="74" name="Google Shape;74;p20" descr="Operable Parts   Hardware must meet height and reach requirements, tactile input device, braille, etc. (407) "/>
          <p:cNvSpPr/>
          <p:nvPr/>
        </p:nvSpPr>
        <p:spPr>
          <a:xfrm>
            <a:off x="8380094" y="2865609"/>
            <a:ext cx="3640455" cy="3643312"/>
          </a:xfrm>
          <a:prstGeom prst="rect">
            <a:avLst/>
          </a:prstGeom>
          <a:solidFill>
            <a:srgbClr val="008299"/>
          </a:solidFill>
          <a:ln w="25400" cap="flat" cmpd="sng">
            <a:solidFill>
              <a:srgbClr val="008299"/>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l" rtl="0">
              <a:lnSpc>
                <a:spcPct val="100000"/>
              </a:lnSpc>
              <a:spcBef>
                <a:spcPts val="0"/>
              </a:spcBef>
              <a:spcAft>
                <a:spcPts val="0"/>
              </a:spcAft>
              <a:buNone/>
            </a:pPr>
            <a:r>
              <a:rPr lang="en-US" sz="3200" b="0" i="0" u="none" strike="noStrike" cap="none" dirty="0">
                <a:solidFill>
                  <a:schemeClr val="lt1"/>
                </a:solidFill>
                <a:latin typeface="Arial"/>
                <a:ea typeface="Arial"/>
                <a:cs typeface="Arial"/>
                <a:sym typeface="Arial"/>
              </a:rPr>
              <a:t>Operable Parts</a:t>
            </a:r>
            <a:endParaRPr dirty="0"/>
          </a:p>
          <a:p>
            <a:pPr marL="0" marR="0" lvl="0" indent="0" algn="l" rtl="0">
              <a:lnSpc>
                <a:spcPct val="100000"/>
              </a:lnSpc>
              <a:spcBef>
                <a:spcPts val="0"/>
              </a:spcBef>
              <a:spcAft>
                <a:spcPts val="0"/>
              </a:spcAft>
              <a:buNone/>
            </a:pPr>
            <a:endParaRPr sz="32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sz="28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r>
              <a:rPr lang="en-US" sz="2800" b="0" i="0" u="none" strike="noStrike" cap="none" dirty="0">
                <a:solidFill>
                  <a:schemeClr val="lt1"/>
                </a:solidFill>
                <a:latin typeface="Arial"/>
                <a:ea typeface="Arial"/>
                <a:cs typeface="Arial"/>
                <a:sym typeface="Arial"/>
              </a:rPr>
              <a:t>Hardware must meet height and reach requirements, tactile input device, braille, etc. (407)</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5"/>
          <p:cNvSpPr txBox="1">
            <a:spLocks noGrp="1"/>
          </p:cNvSpPr>
          <p:nvPr>
            <p:ph type="title"/>
          </p:nvPr>
        </p:nvSpPr>
        <p:spPr>
          <a:xfrm>
            <a:off x="731520" y="548640"/>
            <a:ext cx="10721705" cy="600144"/>
          </a:xfrm>
          <a:prstGeom prst="rect">
            <a:avLst/>
          </a:prstGeom>
          <a:noFill/>
          <a:ln>
            <a:noFill/>
          </a:ln>
        </p:spPr>
        <p:txBody>
          <a:bodyPr spcFirstLastPara="1" wrap="square" lIns="0" tIns="45700" rIns="0" bIns="0" numCol="1"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sz="4000" dirty="0"/>
              <a:t>Usable Kiosks</a:t>
            </a:r>
            <a:endParaRPr dirty="0"/>
          </a:p>
        </p:txBody>
      </p:sp>
      <p:sp>
        <p:nvSpPr>
          <p:cNvPr id="83" name="Google Shape;83;p5" descr="Functional performance criteria (302) "/>
          <p:cNvSpPr/>
          <p:nvPr/>
        </p:nvSpPr>
        <p:spPr>
          <a:xfrm>
            <a:off x="611380" y="1291741"/>
            <a:ext cx="3106189" cy="2880360"/>
          </a:xfrm>
          <a:prstGeom prst="ellipse">
            <a:avLst/>
          </a:prstGeom>
          <a:solidFill>
            <a:srgbClr val="0E8775"/>
          </a:solidFill>
          <a:ln w="25400" cap="flat" cmpd="sng">
            <a:solidFill>
              <a:srgbClr val="0E8775"/>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r>
              <a:rPr lang="en-US" sz="2800" b="0" i="0" u="none" strike="noStrike" cap="none" dirty="0">
                <a:solidFill>
                  <a:schemeClr val="lt1"/>
                </a:solidFill>
                <a:latin typeface="Arial"/>
                <a:ea typeface="Arial"/>
                <a:cs typeface="Arial"/>
                <a:sym typeface="Arial"/>
              </a:rPr>
              <a:t>Functional performance criteria (302)</a:t>
            </a:r>
            <a:endParaRPr dirty="0"/>
          </a:p>
          <a:p>
            <a:pPr marL="0" marR="0" lvl="0" indent="0" algn="ctr" rtl="0">
              <a:lnSpc>
                <a:spcPct val="100000"/>
              </a:lnSpc>
              <a:spcBef>
                <a:spcPts val="0"/>
              </a:spcBef>
              <a:spcAft>
                <a:spcPts val="0"/>
              </a:spcAft>
              <a:buNone/>
            </a:pPr>
            <a:endParaRPr sz="2800" b="0" i="0" u="none" strike="noStrike" cap="none" dirty="0">
              <a:solidFill>
                <a:schemeClr val="lt1"/>
              </a:solidFill>
              <a:latin typeface="Arial"/>
              <a:ea typeface="Arial"/>
              <a:cs typeface="Arial"/>
              <a:sym typeface="Arial"/>
            </a:endParaRPr>
          </a:p>
        </p:txBody>
      </p:sp>
      <p:sp>
        <p:nvSpPr>
          <p:cNvPr id="82" name="Google Shape;82;p5" descr="Without vision With limited vision Without perception of color Without hearing With limited hearing Without speech With limited manipulation With limited reach and strength With limited language, cognitive, and learning abilities "/>
          <p:cNvSpPr/>
          <p:nvPr/>
        </p:nvSpPr>
        <p:spPr>
          <a:xfrm>
            <a:off x="4114800" y="1535565"/>
            <a:ext cx="7827818" cy="5114616"/>
          </a:xfrm>
          <a:prstGeom prst="rect">
            <a:avLst/>
          </a:prstGeom>
          <a:solidFill>
            <a:srgbClr val="008299"/>
          </a:solidFill>
          <a:ln w="25400" cap="flat" cmpd="sng">
            <a:solidFill>
              <a:srgbClr val="008299"/>
            </a:solidFill>
            <a:prstDash val="solid"/>
            <a:round/>
            <a:headEnd type="none" w="sm" len="sm"/>
            <a:tailEnd type="none" w="sm" len="sm"/>
          </a:ln>
        </p:spPr>
        <p:txBody>
          <a:bodyPr spcFirstLastPara="1" wrap="square" lIns="91425" tIns="45700" rIns="91425" bIns="45700" numCol="1" anchor="ctr" anchorCtr="0">
            <a:noAutofit/>
          </a:bodyPr>
          <a:lstStyle/>
          <a:p>
            <a:pPr marL="457200" marR="0" lvl="0" indent="-457200" algn="l" rtl="0">
              <a:lnSpc>
                <a:spcPct val="100000"/>
              </a:lnSpc>
              <a:spcBef>
                <a:spcPts val="0"/>
              </a:spcBef>
              <a:spcAft>
                <a:spcPts val="0"/>
              </a:spcAft>
              <a:buClr>
                <a:schemeClr val="lt1"/>
              </a:buClr>
              <a:buSzPts val="2800"/>
              <a:buFont typeface="Arial"/>
              <a:buChar char="•"/>
            </a:pPr>
            <a:r>
              <a:rPr lang="en-US" sz="2800" b="0" i="0" u="none" strike="noStrike" cap="none" dirty="0">
                <a:solidFill>
                  <a:schemeClr val="lt1"/>
                </a:solidFill>
                <a:latin typeface="Arial"/>
                <a:ea typeface="Arial"/>
                <a:cs typeface="Arial"/>
                <a:sym typeface="Arial"/>
              </a:rPr>
              <a:t>Without vision</a:t>
            </a:r>
            <a:endParaRPr dirty="0"/>
          </a:p>
          <a:p>
            <a:pPr marL="457200" marR="0" lvl="0" indent="-457200" algn="l" rtl="0">
              <a:lnSpc>
                <a:spcPct val="100000"/>
              </a:lnSpc>
              <a:spcBef>
                <a:spcPts val="0"/>
              </a:spcBef>
              <a:spcAft>
                <a:spcPts val="0"/>
              </a:spcAft>
              <a:buClr>
                <a:schemeClr val="lt1"/>
              </a:buClr>
              <a:buSzPts val="2800"/>
              <a:buFont typeface="Arial"/>
              <a:buChar char="•"/>
            </a:pPr>
            <a:r>
              <a:rPr lang="en-US" sz="2800" b="0" i="0" u="none" strike="noStrike" cap="none" dirty="0">
                <a:solidFill>
                  <a:schemeClr val="lt1"/>
                </a:solidFill>
                <a:latin typeface="Arial"/>
                <a:ea typeface="Arial"/>
                <a:cs typeface="Arial"/>
                <a:sym typeface="Arial"/>
              </a:rPr>
              <a:t>With limited vision</a:t>
            </a:r>
            <a:endParaRPr dirty="0"/>
          </a:p>
          <a:p>
            <a:pPr marL="457200" marR="0" lvl="0" indent="-457200" algn="l" rtl="0">
              <a:lnSpc>
                <a:spcPct val="100000"/>
              </a:lnSpc>
              <a:spcBef>
                <a:spcPts val="0"/>
              </a:spcBef>
              <a:spcAft>
                <a:spcPts val="0"/>
              </a:spcAft>
              <a:buClr>
                <a:schemeClr val="lt1"/>
              </a:buClr>
              <a:buSzPts val="2800"/>
              <a:buFont typeface="Arial"/>
              <a:buChar char="•"/>
            </a:pPr>
            <a:r>
              <a:rPr lang="en-US" sz="2800" b="0" i="0" u="none" strike="noStrike" cap="none" dirty="0">
                <a:solidFill>
                  <a:schemeClr val="lt1"/>
                </a:solidFill>
                <a:latin typeface="Arial"/>
                <a:ea typeface="Arial"/>
                <a:cs typeface="Arial"/>
                <a:sym typeface="Arial"/>
              </a:rPr>
              <a:t>Without perception of color</a:t>
            </a:r>
            <a:endParaRPr dirty="0"/>
          </a:p>
          <a:p>
            <a:pPr marL="457200" marR="0" lvl="0" indent="-457200" algn="l" rtl="0">
              <a:lnSpc>
                <a:spcPct val="100000"/>
              </a:lnSpc>
              <a:spcBef>
                <a:spcPts val="0"/>
              </a:spcBef>
              <a:spcAft>
                <a:spcPts val="0"/>
              </a:spcAft>
              <a:buClr>
                <a:schemeClr val="lt1"/>
              </a:buClr>
              <a:buSzPts val="2800"/>
              <a:buFont typeface="Arial"/>
              <a:buChar char="•"/>
            </a:pPr>
            <a:r>
              <a:rPr lang="en-US" sz="2800" b="0" i="0" u="none" strike="noStrike" cap="none" dirty="0">
                <a:solidFill>
                  <a:schemeClr val="lt1"/>
                </a:solidFill>
                <a:latin typeface="Arial"/>
                <a:ea typeface="Arial"/>
                <a:cs typeface="Arial"/>
                <a:sym typeface="Arial"/>
              </a:rPr>
              <a:t>Without hearing</a:t>
            </a:r>
            <a:endParaRPr dirty="0"/>
          </a:p>
          <a:p>
            <a:pPr marL="457200" marR="0" lvl="0" indent="-457200" algn="l" rtl="0">
              <a:lnSpc>
                <a:spcPct val="100000"/>
              </a:lnSpc>
              <a:spcBef>
                <a:spcPts val="0"/>
              </a:spcBef>
              <a:spcAft>
                <a:spcPts val="0"/>
              </a:spcAft>
              <a:buClr>
                <a:schemeClr val="lt1"/>
              </a:buClr>
              <a:buSzPts val="2800"/>
              <a:buFont typeface="Arial"/>
              <a:buChar char="•"/>
            </a:pPr>
            <a:r>
              <a:rPr lang="en-US" sz="2800" b="0" i="0" u="none" strike="noStrike" cap="none" dirty="0">
                <a:solidFill>
                  <a:schemeClr val="lt1"/>
                </a:solidFill>
                <a:latin typeface="Arial"/>
                <a:ea typeface="Arial"/>
                <a:cs typeface="Arial"/>
                <a:sym typeface="Arial"/>
              </a:rPr>
              <a:t>With limited hearing</a:t>
            </a:r>
            <a:endParaRPr dirty="0"/>
          </a:p>
          <a:p>
            <a:pPr marL="457200" marR="0" lvl="0" indent="-457200" algn="l" rtl="0">
              <a:lnSpc>
                <a:spcPct val="100000"/>
              </a:lnSpc>
              <a:spcBef>
                <a:spcPts val="0"/>
              </a:spcBef>
              <a:spcAft>
                <a:spcPts val="0"/>
              </a:spcAft>
              <a:buClr>
                <a:schemeClr val="lt1"/>
              </a:buClr>
              <a:buSzPts val="2800"/>
              <a:buFont typeface="Arial"/>
              <a:buChar char="•"/>
            </a:pPr>
            <a:r>
              <a:rPr lang="en-US" sz="2800" b="0" i="0" u="none" strike="noStrike" cap="none" dirty="0">
                <a:solidFill>
                  <a:schemeClr val="lt1"/>
                </a:solidFill>
                <a:latin typeface="Arial"/>
                <a:ea typeface="Arial"/>
                <a:cs typeface="Arial"/>
                <a:sym typeface="Arial"/>
              </a:rPr>
              <a:t>Without speech</a:t>
            </a:r>
            <a:endParaRPr dirty="0"/>
          </a:p>
          <a:p>
            <a:pPr marL="457200" marR="0" lvl="0" indent="-457200" algn="l" rtl="0">
              <a:lnSpc>
                <a:spcPct val="100000"/>
              </a:lnSpc>
              <a:spcBef>
                <a:spcPts val="0"/>
              </a:spcBef>
              <a:spcAft>
                <a:spcPts val="0"/>
              </a:spcAft>
              <a:buClr>
                <a:schemeClr val="lt1"/>
              </a:buClr>
              <a:buSzPts val="2800"/>
              <a:buFont typeface="Arial"/>
              <a:buChar char="•"/>
            </a:pPr>
            <a:r>
              <a:rPr lang="en-US" sz="2800" b="0" i="0" u="none" strike="noStrike" cap="none" dirty="0">
                <a:solidFill>
                  <a:schemeClr val="lt1"/>
                </a:solidFill>
                <a:latin typeface="Arial"/>
                <a:ea typeface="Arial"/>
                <a:cs typeface="Arial"/>
                <a:sym typeface="Arial"/>
              </a:rPr>
              <a:t>With limited manipulation</a:t>
            </a:r>
            <a:endParaRPr dirty="0"/>
          </a:p>
          <a:p>
            <a:pPr marL="457200" marR="0" lvl="0" indent="-457200" algn="l" rtl="0">
              <a:lnSpc>
                <a:spcPct val="100000"/>
              </a:lnSpc>
              <a:spcBef>
                <a:spcPts val="0"/>
              </a:spcBef>
              <a:spcAft>
                <a:spcPts val="0"/>
              </a:spcAft>
              <a:buClr>
                <a:schemeClr val="lt1"/>
              </a:buClr>
              <a:buSzPts val="2800"/>
              <a:buFont typeface="Arial"/>
              <a:buChar char="•"/>
            </a:pPr>
            <a:r>
              <a:rPr lang="en-US" sz="2800" b="0" i="0" u="none" strike="noStrike" cap="none" dirty="0">
                <a:solidFill>
                  <a:schemeClr val="lt1"/>
                </a:solidFill>
                <a:latin typeface="Arial"/>
                <a:ea typeface="Arial"/>
                <a:cs typeface="Arial"/>
                <a:sym typeface="Arial"/>
              </a:rPr>
              <a:t>With limited reach and strength</a:t>
            </a:r>
            <a:endParaRPr dirty="0"/>
          </a:p>
          <a:p>
            <a:pPr marL="457200" marR="0" lvl="0" indent="-457200" algn="l" rtl="0">
              <a:lnSpc>
                <a:spcPct val="100000"/>
              </a:lnSpc>
              <a:spcBef>
                <a:spcPts val="0"/>
              </a:spcBef>
              <a:spcAft>
                <a:spcPts val="0"/>
              </a:spcAft>
              <a:buClr>
                <a:schemeClr val="lt1"/>
              </a:buClr>
              <a:buSzPts val="2800"/>
              <a:buFont typeface="Arial"/>
              <a:buChar char="•"/>
            </a:pPr>
            <a:r>
              <a:rPr lang="en-US" sz="2800" b="0" i="0" u="none" strike="noStrike" cap="none" dirty="0">
                <a:solidFill>
                  <a:schemeClr val="lt1"/>
                </a:solidFill>
                <a:latin typeface="Arial"/>
                <a:ea typeface="Arial"/>
                <a:cs typeface="Arial"/>
                <a:sym typeface="Arial"/>
              </a:rPr>
              <a:t>With limited language, cognitive, and learning abilities</a:t>
            </a:r>
            <a:endParaRPr dirty="0"/>
          </a:p>
        </p:txBody>
      </p:sp>
      <p:pic>
        <p:nvPicPr>
          <p:cNvPr id="3" name="Picture 2">
            <a:extLst>
              <a:ext uri="{FF2B5EF4-FFF2-40B4-BE49-F238E27FC236}">
                <a16:creationId xmlns:a16="http://schemas.microsoft.com/office/drawing/2014/main" id="{DFEB100C-C8B2-EB4A-17D3-04915144ED5E}"/>
              </a:ext>
              <a:ext uri="{C183D7F6-B498-43B3-948B-1728B52AA6E4}">
                <adec:decorative xmlns:adec="http://schemas.microsoft.com/office/drawing/2017/decorative" val="1"/>
              </a:ext>
            </a:extLst>
          </p:cNvPr>
          <p:cNvPicPr>
            <a:picLocks noChangeAspect="1"/>
          </p:cNvPicPr>
          <p:nvPr/>
        </p:nvPicPr>
        <p:blipFill>
          <a:blip r:embed="rId3">
            <a:alphaModFix amt="50000"/>
          </a:blip>
          <a:srcRect l="22105" t="-1" r="23250" b="27163"/>
          <a:stretch/>
        </p:blipFill>
        <p:spPr>
          <a:xfrm>
            <a:off x="759256" y="4304208"/>
            <a:ext cx="2810435" cy="2524102"/>
          </a:xfrm>
          <a:prstGeom prst="rect">
            <a:avLst/>
          </a:prstGeom>
          <a:effectLst>
            <a:softEdge rad="139700"/>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22"/>
          <p:cNvSpPr txBox="1">
            <a:spLocks noGrp="1"/>
          </p:cNvSpPr>
          <p:nvPr>
            <p:ph type="title"/>
          </p:nvPr>
        </p:nvSpPr>
        <p:spPr>
          <a:xfrm>
            <a:off x="277091" y="548640"/>
            <a:ext cx="11568545" cy="544744"/>
          </a:xfrm>
          <a:prstGeom prst="rect">
            <a:avLst/>
          </a:prstGeom>
          <a:noFill/>
          <a:ln>
            <a:noFill/>
          </a:ln>
        </p:spPr>
        <p:txBody>
          <a:bodyPr spcFirstLastPara="1" wrap="square" lIns="0" tIns="45700" rIns="0" bIns="0" numCol="1"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sz="3600" dirty="0"/>
              <a:t>Kiosk questions asked in 2023 Annual Assessment</a:t>
            </a:r>
            <a:endParaRPr dirty="0"/>
          </a:p>
        </p:txBody>
      </p:sp>
      <p:sp>
        <p:nvSpPr>
          <p:cNvPr id="89" name="Google Shape;89;p22" descr="Do you have any kiosks that are used by the public? "/>
          <p:cNvSpPr/>
          <p:nvPr/>
        </p:nvSpPr>
        <p:spPr>
          <a:xfrm>
            <a:off x="485776" y="1520789"/>
            <a:ext cx="2757488" cy="2565436"/>
          </a:xfrm>
          <a:prstGeom prst="ellipse">
            <a:avLst/>
          </a:prstGeom>
          <a:solidFill>
            <a:srgbClr val="008299"/>
          </a:solidFill>
          <a:ln w="25400" cap="flat" cmpd="sng">
            <a:solidFill>
              <a:srgbClr val="008299"/>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l" rtl="0">
              <a:lnSpc>
                <a:spcPct val="111111"/>
              </a:lnSpc>
              <a:spcBef>
                <a:spcPts val="0"/>
              </a:spcBef>
              <a:spcAft>
                <a:spcPts val="0"/>
              </a:spcAft>
              <a:buClr>
                <a:srgbClr val="000000"/>
              </a:buClr>
              <a:buSzPts val="2000"/>
              <a:buFont typeface="Arial"/>
              <a:buNone/>
            </a:pPr>
            <a:r>
              <a:rPr lang="en-US" sz="2000" b="0" i="0" u="none" strike="noStrike" cap="none" dirty="0">
                <a:solidFill>
                  <a:srgbClr val="FFFFFF"/>
                </a:solidFill>
                <a:latin typeface="Arial"/>
                <a:ea typeface="Arial"/>
                <a:cs typeface="Arial"/>
                <a:sym typeface="Arial"/>
              </a:rPr>
              <a:t>Do you have any kiosks that are used by the public?</a:t>
            </a:r>
            <a:endParaRPr sz="2000" b="0" i="0" u="none" strike="noStrike" cap="none" dirty="0">
              <a:solidFill>
                <a:schemeClr val="lt1"/>
              </a:solidFill>
              <a:latin typeface="Arial"/>
              <a:ea typeface="Arial"/>
              <a:cs typeface="Arial"/>
              <a:sym typeface="Arial"/>
            </a:endParaRPr>
          </a:p>
        </p:txBody>
      </p:sp>
      <p:sp>
        <p:nvSpPr>
          <p:cNvPr id="91" name="Google Shape;91;p22" descr="Yes 86 "/>
          <p:cNvSpPr/>
          <p:nvPr/>
        </p:nvSpPr>
        <p:spPr>
          <a:xfrm>
            <a:off x="1842207" y="3519070"/>
            <a:ext cx="1246910" cy="1134310"/>
          </a:xfrm>
          <a:prstGeom prst="rect">
            <a:avLst/>
          </a:prstGeom>
          <a:solidFill>
            <a:srgbClr val="0B3F3A"/>
          </a:solidFill>
          <a:ln w="25400" cap="flat" cmpd="sng">
            <a:solidFill>
              <a:srgbClr val="0B3F3A"/>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85416"/>
              </a:lnSpc>
              <a:spcBef>
                <a:spcPts val="0"/>
              </a:spcBef>
              <a:spcAft>
                <a:spcPts val="0"/>
              </a:spcAft>
              <a:buNone/>
            </a:pPr>
            <a:r>
              <a:rPr lang="en-US" sz="2000" b="1" i="0" u="none" strike="noStrike" cap="none" dirty="0">
                <a:solidFill>
                  <a:schemeClr val="lt1"/>
                </a:solidFill>
                <a:latin typeface="Arial"/>
                <a:ea typeface="Arial"/>
                <a:cs typeface="Arial"/>
                <a:sym typeface="Arial"/>
              </a:rPr>
              <a:t>Yes</a:t>
            </a:r>
            <a:r>
              <a:rPr lang="en-US" sz="4800" b="1" i="0" u="none" strike="noStrike" cap="none" dirty="0">
                <a:solidFill>
                  <a:schemeClr val="lt1"/>
                </a:solidFill>
                <a:latin typeface="Arial"/>
                <a:ea typeface="Arial"/>
                <a:cs typeface="Arial"/>
                <a:sym typeface="Arial"/>
              </a:rPr>
              <a:t> 86</a:t>
            </a:r>
            <a:endParaRPr sz="1600" b="1" i="0" u="none" strike="noStrike" cap="none" dirty="0">
              <a:solidFill>
                <a:schemeClr val="lt1"/>
              </a:solidFill>
              <a:latin typeface="Arial"/>
              <a:ea typeface="Arial"/>
              <a:cs typeface="Arial"/>
              <a:sym typeface="Arial"/>
            </a:endParaRPr>
          </a:p>
        </p:txBody>
      </p:sp>
      <p:sp>
        <p:nvSpPr>
          <p:cNvPr id="90" name="Google Shape;90;p22" descr="Do your agency’s kiosks fully conform to all applicable Section 508 standards? "/>
          <p:cNvSpPr/>
          <p:nvPr/>
        </p:nvSpPr>
        <p:spPr>
          <a:xfrm>
            <a:off x="4829356" y="1857850"/>
            <a:ext cx="6015038" cy="1260794"/>
          </a:xfrm>
          <a:prstGeom prst="rect">
            <a:avLst/>
          </a:prstGeom>
          <a:solidFill>
            <a:srgbClr val="0E8775"/>
          </a:solidFill>
          <a:ln w="25400" cap="flat" cmpd="sng">
            <a:solidFill>
              <a:srgbClr val="0E8775"/>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l" rtl="0">
              <a:lnSpc>
                <a:spcPct val="111111"/>
              </a:lnSpc>
              <a:spcBef>
                <a:spcPts val="0"/>
              </a:spcBef>
              <a:spcAft>
                <a:spcPts val="0"/>
              </a:spcAft>
              <a:buNone/>
            </a:pPr>
            <a:r>
              <a:rPr lang="en-US" sz="2400" b="0" i="0" u="none" strike="noStrike" cap="none" dirty="0">
                <a:solidFill>
                  <a:schemeClr val="lt1"/>
                </a:solidFill>
                <a:latin typeface="Arial"/>
                <a:ea typeface="Arial"/>
                <a:cs typeface="Arial"/>
                <a:sym typeface="Arial"/>
              </a:rPr>
              <a:t>Do your agency’s kiosks fully conform to all applicable Section 508 standards?</a:t>
            </a:r>
            <a:endParaRPr sz="2400" b="0" i="0" u="none" strike="noStrike" cap="none" dirty="0">
              <a:solidFill>
                <a:schemeClr val="lt1"/>
              </a:solidFill>
              <a:latin typeface="Arial"/>
              <a:ea typeface="Arial"/>
              <a:cs typeface="Arial"/>
              <a:sym typeface="Arial"/>
            </a:endParaRPr>
          </a:p>
        </p:txBody>
      </p:sp>
      <p:sp>
        <p:nvSpPr>
          <p:cNvPr id="92" name="Google Shape;92;p22" descr="Yes, Fully Conforms  11 "/>
          <p:cNvSpPr/>
          <p:nvPr/>
        </p:nvSpPr>
        <p:spPr>
          <a:xfrm>
            <a:off x="3876569" y="3222940"/>
            <a:ext cx="1889997" cy="1595486"/>
          </a:xfrm>
          <a:prstGeom prst="ellipse">
            <a:avLst/>
          </a:prstGeom>
          <a:solidFill>
            <a:srgbClr val="0B3F3A"/>
          </a:solidFill>
          <a:ln w="25400" cap="flat" cmpd="sng">
            <a:solidFill>
              <a:srgbClr val="0B3F3A"/>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r>
              <a:rPr lang="en-US" sz="1800" b="1" i="0" u="none" strike="noStrike" cap="none" dirty="0">
                <a:solidFill>
                  <a:schemeClr val="lt1"/>
                </a:solidFill>
                <a:latin typeface="Arial"/>
                <a:ea typeface="Arial"/>
                <a:cs typeface="Arial"/>
                <a:sym typeface="Arial"/>
              </a:rPr>
              <a:t>Yes, Fully Conforms </a:t>
            </a:r>
            <a:endParaRPr dirty="0"/>
          </a:p>
          <a:p>
            <a:pPr marL="0" marR="0" lvl="0" indent="0" algn="ctr" rtl="0">
              <a:lnSpc>
                <a:spcPct val="100000"/>
              </a:lnSpc>
              <a:spcBef>
                <a:spcPts val="0"/>
              </a:spcBef>
              <a:spcAft>
                <a:spcPts val="0"/>
              </a:spcAft>
              <a:buNone/>
            </a:pPr>
            <a:r>
              <a:rPr lang="en-US" sz="2500" b="1" i="0" u="none" strike="noStrike" cap="none" dirty="0">
                <a:solidFill>
                  <a:schemeClr val="lt1"/>
                </a:solidFill>
                <a:latin typeface="Arial"/>
                <a:ea typeface="Arial"/>
                <a:cs typeface="Arial"/>
                <a:sym typeface="Arial"/>
              </a:rPr>
              <a:t>11</a:t>
            </a:r>
            <a:endParaRPr dirty="0"/>
          </a:p>
        </p:txBody>
      </p:sp>
      <p:sp>
        <p:nvSpPr>
          <p:cNvPr id="93" name="Google Shape;93;p22" descr="Yes, but only some fully conforms  8 "/>
          <p:cNvSpPr/>
          <p:nvPr/>
        </p:nvSpPr>
        <p:spPr>
          <a:xfrm>
            <a:off x="5856455" y="3222940"/>
            <a:ext cx="1889997" cy="1595486"/>
          </a:xfrm>
          <a:prstGeom prst="ellipse">
            <a:avLst/>
          </a:prstGeom>
          <a:solidFill>
            <a:srgbClr val="0B3F3A"/>
          </a:solidFill>
          <a:ln w="25400" cap="flat" cmpd="sng">
            <a:solidFill>
              <a:srgbClr val="0B3F3A"/>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r>
              <a:rPr lang="en-US" sz="1600" b="1" i="0" u="none" strike="noStrike" cap="none" dirty="0">
                <a:solidFill>
                  <a:schemeClr val="lt1"/>
                </a:solidFill>
                <a:latin typeface="Arial"/>
                <a:ea typeface="Arial"/>
                <a:cs typeface="Arial"/>
                <a:sym typeface="Arial"/>
              </a:rPr>
              <a:t>Yes, but only some fully conforms </a:t>
            </a:r>
            <a:endParaRPr dirty="0"/>
          </a:p>
          <a:p>
            <a:pPr marL="0" marR="0" lvl="0" indent="0" algn="ctr" rtl="0">
              <a:lnSpc>
                <a:spcPct val="100000"/>
              </a:lnSpc>
              <a:spcBef>
                <a:spcPts val="0"/>
              </a:spcBef>
              <a:spcAft>
                <a:spcPts val="0"/>
              </a:spcAft>
              <a:buNone/>
            </a:pPr>
            <a:r>
              <a:rPr lang="en-US" sz="2500" b="1" i="0" u="none" strike="noStrike" cap="none" dirty="0">
                <a:solidFill>
                  <a:schemeClr val="lt1"/>
                </a:solidFill>
                <a:latin typeface="Arial"/>
                <a:ea typeface="Arial"/>
                <a:cs typeface="Arial"/>
                <a:sym typeface="Arial"/>
              </a:rPr>
              <a:t>8</a:t>
            </a:r>
            <a:endParaRPr dirty="0"/>
          </a:p>
        </p:txBody>
      </p:sp>
      <p:sp>
        <p:nvSpPr>
          <p:cNvPr id="94" name="Google Shape;94;p22" descr="No, Does not fully conform 5 "/>
          <p:cNvSpPr/>
          <p:nvPr/>
        </p:nvSpPr>
        <p:spPr>
          <a:xfrm>
            <a:off x="7836341" y="3222940"/>
            <a:ext cx="1889997" cy="1595486"/>
          </a:xfrm>
          <a:prstGeom prst="ellipse">
            <a:avLst/>
          </a:prstGeom>
          <a:solidFill>
            <a:srgbClr val="0B3F3A"/>
          </a:solidFill>
          <a:ln w="25400" cap="flat" cmpd="sng">
            <a:solidFill>
              <a:srgbClr val="0B3F3A"/>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r>
              <a:rPr lang="en-US" sz="1600" b="1" i="0" u="none" strike="noStrike" cap="none" dirty="0">
                <a:solidFill>
                  <a:schemeClr val="lt1"/>
                </a:solidFill>
                <a:latin typeface="Arial"/>
                <a:ea typeface="Arial"/>
                <a:cs typeface="Arial"/>
                <a:sym typeface="Arial"/>
              </a:rPr>
              <a:t>No, Does not fully conform</a:t>
            </a:r>
            <a:endParaRPr dirty="0"/>
          </a:p>
          <a:p>
            <a:pPr marL="0" marR="0" lvl="0" indent="0" algn="ctr" rtl="0">
              <a:lnSpc>
                <a:spcPct val="100000"/>
              </a:lnSpc>
              <a:spcBef>
                <a:spcPts val="0"/>
              </a:spcBef>
              <a:spcAft>
                <a:spcPts val="0"/>
              </a:spcAft>
              <a:buNone/>
            </a:pPr>
            <a:r>
              <a:rPr lang="en-US" sz="2500" b="1" i="0" u="none" strike="noStrike" cap="none" dirty="0">
                <a:solidFill>
                  <a:schemeClr val="lt1"/>
                </a:solidFill>
                <a:latin typeface="Arial"/>
                <a:ea typeface="Arial"/>
                <a:cs typeface="Arial"/>
                <a:sym typeface="Arial"/>
              </a:rPr>
              <a:t>5</a:t>
            </a:r>
            <a:endParaRPr dirty="0"/>
          </a:p>
        </p:txBody>
      </p:sp>
      <p:sp>
        <p:nvSpPr>
          <p:cNvPr id="95" name="Google Shape;95;p22" descr="Unknown if fully conforms 62 "/>
          <p:cNvSpPr/>
          <p:nvPr/>
        </p:nvSpPr>
        <p:spPr>
          <a:xfrm>
            <a:off x="9816227" y="3222940"/>
            <a:ext cx="1889997" cy="1595486"/>
          </a:xfrm>
          <a:prstGeom prst="ellipse">
            <a:avLst/>
          </a:prstGeom>
          <a:solidFill>
            <a:srgbClr val="0B3F3A"/>
          </a:solidFill>
          <a:ln w="25400" cap="flat" cmpd="sng">
            <a:solidFill>
              <a:srgbClr val="0B3F3A"/>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r>
              <a:rPr lang="en-US" sz="1600" b="1" i="0" u="none" strike="noStrike" cap="none" dirty="0">
                <a:solidFill>
                  <a:schemeClr val="lt1"/>
                </a:solidFill>
                <a:latin typeface="Arial"/>
                <a:ea typeface="Arial"/>
                <a:cs typeface="Arial"/>
                <a:sym typeface="Arial"/>
              </a:rPr>
              <a:t>Unknown if fully conforms</a:t>
            </a:r>
            <a:endParaRPr dirty="0"/>
          </a:p>
          <a:p>
            <a:pPr marL="0" marR="0" lvl="0" indent="0" algn="ctr" rtl="0">
              <a:lnSpc>
                <a:spcPct val="100000"/>
              </a:lnSpc>
              <a:spcBef>
                <a:spcPts val="0"/>
              </a:spcBef>
              <a:spcAft>
                <a:spcPts val="0"/>
              </a:spcAft>
              <a:buNone/>
            </a:pPr>
            <a:r>
              <a:rPr lang="en-US" sz="2500" b="1" i="0" u="none" strike="noStrike" cap="none" dirty="0">
                <a:solidFill>
                  <a:schemeClr val="lt1"/>
                </a:solidFill>
                <a:latin typeface="Arial"/>
                <a:ea typeface="Arial"/>
                <a:cs typeface="Arial"/>
                <a:sym typeface="Arial"/>
              </a:rPr>
              <a:t>62</a:t>
            </a:r>
            <a:endParaRPr dirty="0"/>
          </a:p>
        </p:txBody>
      </p:sp>
      <p:sp>
        <p:nvSpPr>
          <p:cNvPr id="96" name="Google Shape;96;p22" descr="N/A 163 "/>
          <p:cNvSpPr/>
          <p:nvPr/>
        </p:nvSpPr>
        <p:spPr>
          <a:xfrm>
            <a:off x="6891342" y="4818426"/>
            <a:ext cx="1889997" cy="1595486"/>
          </a:xfrm>
          <a:prstGeom prst="ellipse">
            <a:avLst/>
          </a:prstGeom>
          <a:solidFill>
            <a:srgbClr val="0B3F3A"/>
          </a:solidFill>
          <a:ln w="25400" cap="flat" cmpd="sng">
            <a:solidFill>
              <a:srgbClr val="0B3F3A"/>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r>
              <a:rPr lang="en-US" sz="3200" b="1" i="0" u="none" strike="noStrike" cap="none" dirty="0">
                <a:solidFill>
                  <a:schemeClr val="lt1"/>
                </a:solidFill>
                <a:latin typeface="Arial"/>
                <a:ea typeface="Arial"/>
                <a:cs typeface="Arial"/>
                <a:sym typeface="Arial"/>
              </a:rPr>
              <a:t>N/A</a:t>
            </a:r>
            <a:endParaRPr dirty="0"/>
          </a:p>
          <a:p>
            <a:pPr marL="0" marR="0" lvl="0" indent="0" algn="ctr" rtl="0">
              <a:lnSpc>
                <a:spcPct val="100000"/>
              </a:lnSpc>
              <a:spcBef>
                <a:spcPts val="0"/>
              </a:spcBef>
              <a:spcAft>
                <a:spcPts val="0"/>
              </a:spcAft>
              <a:buNone/>
            </a:pPr>
            <a:r>
              <a:rPr lang="en-US" sz="2500" b="1" i="0" u="none" strike="noStrike" cap="none" dirty="0">
                <a:solidFill>
                  <a:schemeClr val="lt1"/>
                </a:solidFill>
                <a:latin typeface="Arial"/>
                <a:ea typeface="Arial"/>
                <a:cs typeface="Arial"/>
                <a:sym typeface="Arial"/>
              </a:rPr>
              <a:t>163</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3"/>
          <p:cNvSpPr txBox="1">
            <a:spLocks noGrp="1"/>
          </p:cNvSpPr>
          <p:nvPr>
            <p:ph type="title"/>
          </p:nvPr>
        </p:nvSpPr>
        <p:spPr>
          <a:xfrm>
            <a:off x="731520" y="548640"/>
            <a:ext cx="10721705" cy="433945"/>
          </a:xfrm>
          <a:prstGeom prst="rect">
            <a:avLst/>
          </a:prstGeom>
          <a:noFill/>
          <a:ln>
            <a:noFill/>
          </a:ln>
        </p:spPr>
        <p:txBody>
          <a:bodyPr spcFirstLastPara="1" wrap="square" lIns="0" tIns="45700" rIns="0" bIns="0" numCol="1"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a:t>Video</a:t>
            </a:r>
            <a:endParaRPr/>
          </a:p>
        </p:txBody>
      </p:sp>
      <p:sp>
        <p:nvSpPr>
          <p:cNvPr id="102" name="Google Shape;102;p23"/>
          <p:cNvSpPr txBox="1">
            <a:spLocks noGrp="1"/>
          </p:cNvSpPr>
          <p:nvPr>
            <p:ph type="body" idx="1"/>
          </p:nvPr>
        </p:nvSpPr>
        <p:spPr>
          <a:xfrm>
            <a:off x="731525" y="982568"/>
            <a:ext cx="10721700" cy="529800"/>
          </a:xfrm>
          <a:prstGeom prst="rect">
            <a:avLst/>
          </a:prstGeom>
          <a:noFill/>
          <a:ln>
            <a:noFill/>
          </a:ln>
        </p:spPr>
        <p:txBody>
          <a:bodyPr spcFirstLastPara="1" wrap="square" lIns="91425" tIns="45700" rIns="91425" bIns="45700" numCol="1" anchor="t" anchorCtr="0">
            <a:noAutofit/>
          </a:bodyPr>
          <a:lstStyle/>
          <a:p>
            <a:pPr marL="50800" lvl="0" indent="0" algn="l" rtl="0">
              <a:lnSpc>
                <a:spcPct val="100000"/>
              </a:lnSpc>
              <a:spcBef>
                <a:spcPts val="700"/>
              </a:spcBef>
              <a:spcAft>
                <a:spcPts val="0"/>
              </a:spcAft>
              <a:buSzPts val="2800"/>
              <a:buNone/>
            </a:pPr>
            <a:r>
              <a:rPr lang="en-US" u="sng" dirty="0">
                <a:solidFill>
                  <a:schemeClr val="hlink"/>
                </a:solidFill>
                <a:hlinkClick r:id="rId3"/>
              </a:rPr>
              <a:t>SSA </a:t>
            </a:r>
            <a:r>
              <a:rPr lang="en-US" u="sng" dirty="0" err="1">
                <a:solidFill>
                  <a:schemeClr val="hlink"/>
                </a:solidFill>
                <a:hlinkClick r:id="rId3"/>
              </a:rPr>
              <a:t>VIPr</a:t>
            </a:r>
            <a:r>
              <a:rPr lang="en-US" u="sng" dirty="0">
                <a:solidFill>
                  <a:schemeClr val="hlink"/>
                </a:solidFill>
                <a:hlinkClick r:id="rId3"/>
              </a:rPr>
              <a:t> Kiosk: Accessible Check-in Video</a:t>
            </a:r>
            <a:endParaRPr dirty="0"/>
          </a:p>
          <a:p>
            <a:pPr marL="50800" lvl="0" indent="0" algn="l" rtl="0">
              <a:lnSpc>
                <a:spcPct val="100000"/>
              </a:lnSpc>
              <a:spcBef>
                <a:spcPts val="700"/>
              </a:spcBef>
              <a:spcAft>
                <a:spcPts val="0"/>
              </a:spcAft>
              <a:buSzPts val="2800"/>
              <a:buNone/>
            </a:pPr>
            <a:endParaRPr dirty="0"/>
          </a:p>
          <a:p>
            <a:pPr marL="50800" lvl="0" indent="0" algn="l" rtl="0">
              <a:lnSpc>
                <a:spcPct val="100000"/>
              </a:lnSpc>
              <a:spcBef>
                <a:spcPts val="700"/>
              </a:spcBef>
              <a:spcAft>
                <a:spcPts val="0"/>
              </a:spcAft>
              <a:buSzPts val="2800"/>
              <a:buNone/>
            </a:pPr>
            <a:endParaRPr dirty="0"/>
          </a:p>
          <a:p>
            <a:pPr marL="50800" lvl="0" indent="0" algn="l" rtl="0">
              <a:lnSpc>
                <a:spcPct val="100000"/>
              </a:lnSpc>
              <a:spcBef>
                <a:spcPts val="700"/>
              </a:spcBef>
              <a:spcAft>
                <a:spcPts val="0"/>
              </a:spcAft>
              <a:buSzPts val="2800"/>
              <a:buNone/>
            </a:pPr>
            <a:endParaRPr dirty="0"/>
          </a:p>
          <a:p>
            <a:pPr marL="50800" lvl="0" indent="0" algn="l" rtl="0">
              <a:lnSpc>
                <a:spcPct val="100000"/>
              </a:lnSpc>
              <a:spcBef>
                <a:spcPts val="700"/>
              </a:spcBef>
              <a:spcAft>
                <a:spcPts val="0"/>
              </a:spcAft>
              <a:buSzPts val="2800"/>
              <a:buNone/>
            </a:pPr>
            <a:endParaRPr dirty="0"/>
          </a:p>
        </p:txBody>
      </p:sp>
      <p:pic>
        <p:nvPicPr>
          <p:cNvPr id="103" name="Google Shape;103;p23" descr="The video showcases the accessibility features of the VIPr Kiosk. For blind and low-vision visitors, it highlights Braille instructions, a headphone socket for privacy, and an audio interface powered by JAWS for guided check-in. The navigation keypad is accessible to wheelchair users. Customers can also check in via their personal mobile devices, using their own settings for convenience." title="VIPr Kiosk: Accessible Check-In for All Visitors">
            <a:hlinkClick r:id="rId4"/>
          </p:cNvPr>
          <p:cNvPicPr preferRelativeResize="0"/>
          <p:nvPr/>
        </p:nvPicPr>
        <p:blipFill>
          <a:blip r:embed="rId5">
            <a:alphaModFix/>
          </a:blip>
          <a:stretch>
            <a:fillRect/>
          </a:stretch>
        </p:blipFill>
        <p:spPr>
          <a:xfrm>
            <a:off x="2587575" y="1647150"/>
            <a:ext cx="8103450" cy="45582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fade">
                                      <p:cBhvr>
                                        <p:cTn id="7" dur="10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4"/>
          <p:cNvSpPr txBox="1">
            <a:spLocks noGrp="1"/>
          </p:cNvSpPr>
          <p:nvPr>
            <p:ph type="title"/>
          </p:nvPr>
        </p:nvSpPr>
        <p:spPr>
          <a:xfrm>
            <a:off x="731520" y="548640"/>
            <a:ext cx="11052938" cy="433945"/>
          </a:xfrm>
          <a:prstGeom prst="rect">
            <a:avLst/>
          </a:prstGeom>
          <a:noFill/>
          <a:ln>
            <a:noFill/>
          </a:ln>
        </p:spPr>
        <p:txBody>
          <a:bodyPr spcFirstLastPara="1" wrap="square" lIns="0" tIns="45700" rIns="0" bIns="0" numCol="1"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dirty="0"/>
              <a:t>Example: Social Security Installs Accessible Check in Kiosks 1/2</a:t>
            </a:r>
            <a:endParaRPr dirty="0"/>
          </a:p>
        </p:txBody>
      </p:sp>
      <p:sp>
        <p:nvSpPr>
          <p:cNvPr id="109" name="Google Shape;109;p24"/>
          <p:cNvSpPr txBox="1">
            <a:spLocks noGrp="1"/>
          </p:cNvSpPr>
          <p:nvPr>
            <p:ph type="body" idx="1"/>
          </p:nvPr>
        </p:nvSpPr>
        <p:spPr>
          <a:xfrm>
            <a:off x="731521" y="1603095"/>
            <a:ext cx="6801000" cy="4976700"/>
          </a:xfrm>
          <a:prstGeom prst="rect">
            <a:avLst/>
          </a:prstGeom>
          <a:noFill/>
          <a:ln>
            <a:noFill/>
          </a:ln>
        </p:spPr>
        <p:txBody>
          <a:bodyPr spcFirstLastPara="1" wrap="square" lIns="91425" tIns="45700" rIns="91425" bIns="45700" numCol="1" anchor="t" anchorCtr="0">
            <a:noAutofit/>
          </a:bodyPr>
          <a:lstStyle/>
          <a:p>
            <a:pPr marL="50800" lvl="0" indent="0" algn="l" rtl="0">
              <a:lnSpc>
                <a:spcPct val="100000"/>
              </a:lnSpc>
              <a:spcBef>
                <a:spcPts val="700"/>
              </a:spcBef>
              <a:spcAft>
                <a:spcPts val="0"/>
              </a:spcAft>
              <a:buSzPts val="2800"/>
              <a:buNone/>
            </a:pPr>
            <a:r>
              <a:rPr lang="en-US" sz="3200" b="1" dirty="0">
                <a:solidFill>
                  <a:srgbClr val="0B3F3A"/>
                </a:solidFill>
              </a:rPr>
              <a:t>Key Features</a:t>
            </a:r>
          </a:p>
          <a:p>
            <a:pPr marL="50800" lvl="0" indent="0" algn="l" rtl="0">
              <a:lnSpc>
                <a:spcPct val="100000"/>
              </a:lnSpc>
              <a:spcBef>
                <a:spcPts val="700"/>
              </a:spcBef>
              <a:spcAft>
                <a:spcPts val="0"/>
              </a:spcAft>
              <a:buSzPts val="2800"/>
              <a:buNone/>
            </a:pPr>
            <a:endParaRPr sz="3200" b="1" dirty="0">
              <a:solidFill>
                <a:srgbClr val="0B3F3A"/>
              </a:solidFill>
            </a:endParaRPr>
          </a:p>
          <a:p>
            <a:pPr marL="457200" lvl="0" indent="-406400" algn="l" rtl="0">
              <a:lnSpc>
                <a:spcPct val="100000"/>
              </a:lnSpc>
              <a:spcBef>
                <a:spcPts val="0"/>
              </a:spcBef>
              <a:spcAft>
                <a:spcPts val="0"/>
              </a:spcAft>
              <a:buSzPts val="2800"/>
              <a:buFont typeface="Arial"/>
              <a:buChar char="•"/>
            </a:pPr>
            <a:r>
              <a:rPr lang="en-US" b="0" i="0" dirty="0">
                <a:solidFill>
                  <a:srgbClr val="0E8775"/>
                </a:solidFill>
                <a:latin typeface="Arial"/>
                <a:ea typeface="Arial"/>
                <a:cs typeface="Arial"/>
                <a:sym typeface="Arial"/>
              </a:rPr>
              <a:t>Accessible keypads</a:t>
            </a:r>
            <a:endParaRPr dirty="0">
              <a:solidFill>
                <a:srgbClr val="0E8775"/>
              </a:solidFill>
            </a:endParaRPr>
          </a:p>
          <a:p>
            <a:pPr marL="457200" lvl="0" indent="-406400" algn="l" rtl="0">
              <a:lnSpc>
                <a:spcPct val="100000"/>
              </a:lnSpc>
              <a:spcBef>
                <a:spcPts val="0"/>
              </a:spcBef>
              <a:spcAft>
                <a:spcPts val="0"/>
              </a:spcAft>
              <a:buSzPts val="2800"/>
              <a:buFont typeface="Arial"/>
              <a:buChar char="•"/>
            </a:pPr>
            <a:r>
              <a:rPr lang="en-US" dirty="0">
                <a:solidFill>
                  <a:srgbClr val="0E8775"/>
                </a:solidFill>
                <a:latin typeface="Arial"/>
                <a:ea typeface="Arial"/>
                <a:cs typeface="Arial"/>
                <a:sym typeface="Arial"/>
              </a:rPr>
              <a:t>Audio headphone jacks with complimentary, single-use headphones available on request</a:t>
            </a:r>
            <a:r>
              <a:rPr lang="en-US" b="0" i="0" dirty="0">
                <a:solidFill>
                  <a:srgbClr val="0E8775"/>
                </a:solidFill>
                <a:latin typeface="Arial"/>
                <a:ea typeface="Arial"/>
                <a:cs typeface="Arial"/>
                <a:sym typeface="Arial"/>
              </a:rPr>
              <a:t>.</a:t>
            </a:r>
            <a:endParaRPr dirty="0">
              <a:solidFill>
                <a:srgbClr val="0E8775"/>
              </a:solidFill>
            </a:endParaRPr>
          </a:p>
          <a:p>
            <a:pPr marL="457200" lvl="0" indent="-406400" algn="l" rtl="0">
              <a:lnSpc>
                <a:spcPct val="100000"/>
              </a:lnSpc>
              <a:spcBef>
                <a:spcPts val="0"/>
              </a:spcBef>
              <a:spcAft>
                <a:spcPts val="0"/>
              </a:spcAft>
              <a:buSzPts val="2800"/>
              <a:buFont typeface="Arial"/>
              <a:buChar char="•"/>
            </a:pPr>
            <a:r>
              <a:rPr lang="en-US" b="0" i="0" dirty="0">
                <a:solidFill>
                  <a:srgbClr val="0E8775"/>
                </a:solidFill>
                <a:latin typeface="Arial"/>
                <a:ea typeface="Arial"/>
                <a:cs typeface="Arial"/>
                <a:sym typeface="Arial"/>
              </a:rPr>
              <a:t>Braille instructions for how to use the kiosk, including how to report any accessibility issues.</a:t>
            </a:r>
            <a:endParaRPr dirty="0">
              <a:solidFill>
                <a:srgbClr val="0E8775"/>
              </a:solidFill>
            </a:endParaRPr>
          </a:p>
          <a:p>
            <a:pPr marL="457200" lvl="0" indent="-406400" algn="l" rtl="0">
              <a:lnSpc>
                <a:spcPct val="100000"/>
              </a:lnSpc>
              <a:spcBef>
                <a:spcPts val="0"/>
              </a:spcBef>
              <a:spcAft>
                <a:spcPts val="0"/>
              </a:spcAft>
              <a:buSzPts val="2800"/>
              <a:buFont typeface="Arial"/>
              <a:buChar char="•"/>
            </a:pPr>
            <a:r>
              <a:rPr lang="en-US" b="0" i="0" dirty="0">
                <a:solidFill>
                  <a:srgbClr val="0E8775"/>
                </a:solidFill>
                <a:latin typeface="Arial"/>
                <a:ea typeface="Arial"/>
                <a:cs typeface="Arial"/>
                <a:sym typeface="Arial"/>
              </a:rPr>
              <a:t>Touch-screen monitors with privacy filters.</a:t>
            </a:r>
            <a:endParaRPr dirty="0">
              <a:solidFill>
                <a:srgbClr val="0E8775"/>
              </a:solidFill>
            </a:endParaRPr>
          </a:p>
          <a:p>
            <a:pPr marL="457200" lvl="0" indent="-406400" algn="l" rtl="0">
              <a:lnSpc>
                <a:spcPct val="100000"/>
              </a:lnSpc>
              <a:spcBef>
                <a:spcPts val="0"/>
              </a:spcBef>
              <a:spcAft>
                <a:spcPts val="0"/>
              </a:spcAft>
              <a:buSzPts val="2800"/>
              <a:buFont typeface="Arial"/>
              <a:buChar char="•"/>
            </a:pPr>
            <a:r>
              <a:rPr lang="en-US" dirty="0">
                <a:solidFill>
                  <a:srgbClr val="0E8775"/>
                </a:solidFill>
                <a:latin typeface="Arial"/>
                <a:ea typeface="Arial"/>
                <a:cs typeface="Arial"/>
                <a:sym typeface="Arial"/>
              </a:rPr>
              <a:t>Built-in thermal printers and ticket dispensers.</a:t>
            </a:r>
            <a:endParaRPr dirty="0">
              <a:solidFill>
                <a:srgbClr val="0E8775"/>
              </a:solidFill>
            </a:endParaRPr>
          </a:p>
          <a:p>
            <a:pPr marL="457200" lvl="0" indent="-406400" algn="l" rtl="0">
              <a:lnSpc>
                <a:spcPct val="100000"/>
              </a:lnSpc>
              <a:spcBef>
                <a:spcPts val="0"/>
              </a:spcBef>
              <a:spcAft>
                <a:spcPts val="0"/>
              </a:spcAft>
              <a:buSzPts val="2800"/>
              <a:buFont typeface="Arial"/>
              <a:buChar char="•"/>
            </a:pPr>
            <a:r>
              <a:rPr lang="en-US" b="0" i="0" dirty="0">
                <a:solidFill>
                  <a:srgbClr val="0E8775"/>
                </a:solidFill>
                <a:latin typeface="Arial"/>
                <a:ea typeface="Arial"/>
                <a:cs typeface="Arial"/>
                <a:sym typeface="Arial"/>
              </a:rPr>
              <a:t>Enhanced 508-compatible check-in software.</a:t>
            </a:r>
            <a:endParaRPr dirty="0">
              <a:solidFill>
                <a:srgbClr val="0E8775"/>
              </a:solidFill>
              <a:latin typeface="Arial"/>
              <a:ea typeface="Arial"/>
              <a:cs typeface="Arial"/>
              <a:sym typeface="Arial"/>
            </a:endParaRPr>
          </a:p>
          <a:p>
            <a:pPr marL="457200" lvl="0" indent="-406400" algn="l" rtl="0">
              <a:lnSpc>
                <a:spcPct val="100000"/>
              </a:lnSpc>
              <a:spcBef>
                <a:spcPts val="0"/>
              </a:spcBef>
              <a:spcAft>
                <a:spcPts val="0"/>
              </a:spcAft>
              <a:buSzPts val="2800"/>
              <a:buFont typeface="Arial"/>
              <a:buChar char="•"/>
            </a:pPr>
            <a:r>
              <a:rPr lang="en-US" dirty="0">
                <a:solidFill>
                  <a:srgbClr val="0E8775"/>
                </a:solidFill>
              </a:rPr>
              <a:t>Physical case/cabinet </a:t>
            </a:r>
            <a:r>
              <a:rPr lang="en-US" b="0" i="0" dirty="0">
                <a:solidFill>
                  <a:srgbClr val="0E8775"/>
                </a:solidFill>
                <a:latin typeface="Arial"/>
                <a:ea typeface="Arial"/>
                <a:cs typeface="Arial"/>
                <a:sym typeface="Arial"/>
              </a:rPr>
              <a:t>meeting specific height and width requirements.</a:t>
            </a:r>
            <a:endParaRPr dirty="0">
              <a:solidFill>
                <a:srgbClr val="0E8775"/>
              </a:solidFill>
            </a:endParaRPr>
          </a:p>
        </p:txBody>
      </p:sp>
      <p:sp>
        <p:nvSpPr>
          <p:cNvPr id="110" name="Google Shape;110;p24" descr="SSA kiosk with silhouette of person">
            <a:extLst>
              <a:ext uri="{C183D7F6-B498-43B3-948B-1728B52AA6E4}">
                <adec:decorative xmlns:adec="http://schemas.microsoft.com/office/drawing/2017/decorative" val="0"/>
              </a:ext>
            </a:extLst>
          </p:cNvPr>
          <p:cNvSpPr/>
          <p:nvPr/>
        </p:nvSpPr>
        <p:spPr>
          <a:xfrm>
            <a:off x="7584275" y="1704800"/>
            <a:ext cx="4090800" cy="4773300"/>
          </a:xfrm>
          <a:prstGeom prst="ellipse">
            <a:avLst/>
          </a:prstGeom>
          <a:blipFill rotWithShape="1">
            <a:blip r:embed="rId3">
              <a:alphaModFix/>
            </a:blip>
            <a:stretch>
              <a:fillRect/>
            </a:stretch>
          </a:blipFill>
          <a:ln w="25400" cap="flat" cmpd="sng">
            <a:solidFill>
              <a:srgbClr val="0E8775"/>
            </a:solidFill>
            <a:prstDash val="solid"/>
            <a:round/>
            <a:headEnd type="none" w="sm" len="sm"/>
            <a:tailEnd type="none" w="sm" len="sm"/>
          </a:ln>
        </p:spPr>
        <p:txBody>
          <a:bodyPr spcFirstLastPara="1" wrap="square" lIns="91425" tIns="45700" rIns="91425" bIns="45700" numCol="1"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Title Layout">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1149</Words>
  <Application>Microsoft Office PowerPoint</Application>
  <PresentationFormat>Widescreen</PresentationFormat>
  <Paragraphs>132</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Noto Sans Symbols</vt:lpstr>
      <vt:lpstr>Title Layout</vt:lpstr>
      <vt:lpstr>Efficiently Procure, Build, &amp; Deploy Accessible Self-Service Kiosks</vt:lpstr>
      <vt:lpstr>Agenda </vt:lpstr>
      <vt:lpstr>Accessible Kiosks in Government</vt:lpstr>
      <vt:lpstr>What is a kiosk?</vt:lpstr>
      <vt:lpstr>Accessibility Requirements</vt:lpstr>
      <vt:lpstr>Usable Kiosks</vt:lpstr>
      <vt:lpstr>Kiosk questions asked in 2023 Annual Assessment</vt:lpstr>
      <vt:lpstr>Video</vt:lpstr>
      <vt:lpstr>Example: Social Security Installs Accessible Check in Kiosks 1/2</vt:lpstr>
      <vt:lpstr>Example: Social Security Installs Accessible Check in Kiosks 2/2</vt:lpstr>
      <vt:lpstr>Next Steps</vt:lpstr>
      <vt:lpstr>Next Steps, cont'd</vt:lpstr>
      <vt:lpstr>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Efficiently procure, build, &amp; deploy accessible self service kiosks (IAAF 2025)</dc:title>
  <dc:creator>Michael Horton</dc:creator>
  <cp:lastModifiedBy>MichaelDHorton</cp:lastModifiedBy>
  <cp:revision>4</cp:revision>
  <dcterms:created xsi:type="dcterms:W3CDTF">2022-08-30T12:32:18Z</dcterms:created>
  <dcterms:modified xsi:type="dcterms:W3CDTF">2025-05-19T11:06:08Z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ies>
</file>